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4" r:id="rId3"/>
  </p:sldMasterIdLst>
  <p:notesMasterIdLst>
    <p:notesMasterId r:id="rId48"/>
  </p:notesMasterIdLst>
  <p:sldIdLst>
    <p:sldId id="265" r:id="rId4"/>
    <p:sldId id="280" r:id="rId5"/>
    <p:sldId id="281" r:id="rId6"/>
    <p:sldId id="283" r:id="rId7"/>
    <p:sldId id="282" r:id="rId8"/>
    <p:sldId id="305" r:id="rId9"/>
    <p:sldId id="258" r:id="rId10"/>
    <p:sldId id="262" r:id="rId11"/>
    <p:sldId id="378" r:id="rId12"/>
    <p:sldId id="371" r:id="rId13"/>
    <p:sldId id="372" r:id="rId14"/>
    <p:sldId id="344" r:id="rId15"/>
    <p:sldId id="345" r:id="rId16"/>
    <p:sldId id="347" r:id="rId17"/>
    <p:sldId id="306" r:id="rId18"/>
    <p:sldId id="307" r:id="rId19"/>
    <p:sldId id="324" r:id="rId20"/>
    <p:sldId id="325" r:id="rId21"/>
    <p:sldId id="326" r:id="rId22"/>
    <p:sldId id="327" r:id="rId23"/>
    <p:sldId id="328" r:id="rId24"/>
    <p:sldId id="329" r:id="rId25"/>
    <p:sldId id="339" r:id="rId26"/>
    <p:sldId id="313" r:id="rId27"/>
    <p:sldId id="314" r:id="rId28"/>
    <p:sldId id="315" r:id="rId29"/>
    <p:sldId id="316" r:id="rId30"/>
    <p:sldId id="334" r:id="rId31"/>
    <p:sldId id="377" r:id="rId32"/>
    <p:sldId id="354" r:id="rId33"/>
    <p:sldId id="355" r:id="rId34"/>
    <p:sldId id="350" r:id="rId35"/>
    <p:sldId id="374" r:id="rId36"/>
    <p:sldId id="351" r:id="rId37"/>
    <p:sldId id="363" r:id="rId38"/>
    <p:sldId id="360" r:id="rId39"/>
    <p:sldId id="352" r:id="rId40"/>
    <p:sldId id="364" r:id="rId41"/>
    <p:sldId id="365" r:id="rId42"/>
    <p:sldId id="353" r:id="rId43"/>
    <p:sldId id="376" r:id="rId44"/>
    <p:sldId id="367" r:id="rId45"/>
    <p:sldId id="368" r:id="rId46"/>
    <p:sldId id="36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0" autoAdjust="0"/>
    <p:restoredTop sz="82630" autoAdjust="0"/>
  </p:normalViewPr>
  <p:slideViewPr>
    <p:cSldViewPr>
      <p:cViewPr varScale="1">
        <p:scale>
          <a:sx n="98" d="100"/>
          <a:sy n="98" d="100"/>
        </p:scale>
        <p:origin x="79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n Bruggeman" userId="99ea4ac6e391c4dc" providerId="LiveId" clId="{64FF1905-9825-4B1D-AE32-C906CCC73905}"/>
    <pc:docChg chg="delSld">
      <pc:chgData name="Jorn Bruggeman" userId="99ea4ac6e391c4dc" providerId="LiveId" clId="{64FF1905-9825-4B1D-AE32-C906CCC73905}" dt="2022-02-10T11:51:28.555" v="0" actId="47"/>
      <pc:docMkLst>
        <pc:docMk/>
      </pc:docMkLst>
      <pc:sldChg chg="del">
        <pc:chgData name="Jorn Bruggeman" userId="99ea4ac6e391c4dc" providerId="LiveId" clId="{64FF1905-9825-4B1D-AE32-C906CCC73905}" dt="2022-02-10T11:51:28.555" v="0" actId="47"/>
        <pc:sldMkLst>
          <pc:docMk/>
          <pc:sldMk cId="1582179163" sldId="3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958295033498535"/>
          <c:y val="2.4754781906442296E-2"/>
          <c:w val="0.39898331769721057"/>
          <c:h val="0.8506733378830924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Sheet1!$A$14</c:f>
              <c:strCache>
                <c:ptCount val="1"/>
                <c:pt idx="0">
                  <c:v>physics</c:v>
                </c:pt>
              </c:strCache>
            </c:strRef>
          </c:tx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C-48B8-9343-98CACE3E1C65}"/>
            </c:ext>
          </c:extLst>
        </c:ser>
        <c:ser>
          <c:idx val="1"/>
          <c:order val="1"/>
          <c:tx>
            <c:strRef>
              <c:f>Sheet1!$A$15</c:f>
              <c:strCache>
                <c:ptCount val="1"/>
                <c:pt idx="0">
                  <c:v>advection (ADV)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Sheet1!$B$15:$E$15</c:f>
              <c:numCache>
                <c:formatCode>General</c:formatCode>
                <c:ptCount val="4"/>
                <c:pt idx="0">
                  <c:v>0.1373011196228639</c:v>
                </c:pt>
                <c:pt idx="1">
                  <c:v>0.96722037652270221</c:v>
                </c:pt>
                <c:pt idx="2">
                  <c:v>1.3318942255801403</c:v>
                </c:pt>
                <c:pt idx="3">
                  <c:v>6.823056300268096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C-48B8-9343-98CACE3E1C65}"/>
            </c:ext>
          </c:extLst>
        </c:ser>
        <c:ser>
          <c:idx val="2"/>
          <c:order val="2"/>
          <c:tx>
            <c:strRef>
              <c:f>Sheet1!$A$16</c:f>
              <c:strCache>
                <c:ptCount val="1"/>
                <c:pt idx="0">
                  <c:v>advection smoother (FCT)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Sheet1!$B$16:$E$16</c:f>
              <c:numCache>
                <c:formatCode>General</c:formatCode>
                <c:ptCount val="4"/>
                <c:pt idx="0">
                  <c:v>5.5391868002357099E-3</c:v>
                </c:pt>
                <c:pt idx="1">
                  <c:v>5.3377630121816171E-2</c:v>
                </c:pt>
                <c:pt idx="2">
                  <c:v>7.4203993524015105E-2</c:v>
                </c:pt>
                <c:pt idx="3">
                  <c:v>0.37801608579088469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EC-48B8-9343-98CACE3E1C65}"/>
            </c:ext>
          </c:extLst>
        </c:ser>
        <c:ser>
          <c:idx val="3"/>
          <c:order val="3"/>
          <c:tx>
            <c:strRef>
              <c:f>Sheet1!$A$17</c:f>
              <c:strCache>
                <c:ptCount val="1"/>
                <c:pt idx="0">
                  <c:v>vertical diffusion (VDIF)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Sheet1!$B$17:$E$17</c:f>
              <c:numCache>
                <c:formatCode>General</c:formatCode>
                <c:ptCount val="4"/>
                <c:pt idx="0">
                  <c:v>4.8320565704183856E-3</c:v>
                </c:pt>
                <c:pt idx="1">
                  <c:v>1.8826135105204873E-2</c:v>
                </c:pt>
                <c:pt idx="2">
                  <c:v>2.5903939557474363E-2</c:v>
                </c:pt>
                <c:pt idx="3">
                  <c:v>0.12332439678284184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EC-48B8-9343-98CACE3E1C65}"/>
            </c:ext>
          </c:extLst>
        </c:ser>
        <c:ser>
          <c:idx val="4"/>
          <c:order val="4"/>
          <c:tx>
            <c:strRef>
              <c:f>Sheet1!$A$18</c:f>
              <c:strCache>
                <c:ptCount val="1"/>
                <c:pt idx="0">
                  <c:v>open boundaries (BCOND)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Sheet1!$B$18:$E$18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1.3404825737265416E-3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EC-48B8-9343-98CACE3E1C65}"/>
            </c:ext>
          </c:extLst>
        </c:ser>
        <c:ser>
          <c:idx val="5"/>
          <c:order val="5"/>
          <c:tx>
            <c:strRef>
              <c:f>Sheet1!$A$19</c:f>
              <c:strCache>
                <c:ptCount val="1"/>
                <c:pt idx="0">
                  <c:v>vertical movement (sinking/floating)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Sheet1!$B$19:$E$19</c:f>
              <c:numCache>
                <c:formatCode>General</c:formatCode>
                <c:ptCount val="4"/>
                <c:pt idx="0">
                  <c:v>3.7713612256923988E-3</c:v>
                </c:pt>
                <c:pt idx="1">
                  <c:v>3.1229235880398672E-2</c:v>
                </c:pt>
                <c:pt idx="2">
                  <c:v>5.0728548300053959E-2</c:v>
                </c:pt>
                <c:pt idx="3">
                  <c:v>0.63806970509383376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3EC-48B8-9343-98CACE3E1C65}"/>
            </c:ext>
          </c:extLst>
        </c:ser>
        <c:ser>
          <c:idx val="6"/>
          <c:order val="6"/>
          <c:tx>
            <c:strRef>
              <c:f>Sheet1!$A$20</c:f>
              <c:strCache>
                <c:ptCount val="1"/>
                <c:pt idx="0">
                  <c:v>sources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Sheet1!$B$20:$E$20</c:f>
              <c:numCache>
                <c:formatCode>General</c:formatCode>
                <c:ptCount val="4"/>
                <c:pt idx="0">
                  <c:v>1.5439010017678258E-2</c:v>
                </c:pt>
                <c:pt idx="1">
                  <c:v>6.5116279069767441E-2</c:v>
                </c:pt>
                <c:pt idx="2">
                  <c:v>9.7949271451699932E-2</c:v>
                </c:pt>
                <c:pt idx="3">
                  <c:v>1.8471849865951742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EC-48B8-9343-98CACE3E1C65}"/>
            </c:ext>
          </c:extLst>
        </c:ser>
        <c:ser>
          <c:idx val="7"/>
          <c:order val="7"/>
          <c:tx>
            <c:strRef>
              <c:f>Sheet1!$A$21</c:f>
              <c:strCache>
                <c:ptCount val="1"/>
                <c:pt idx="0">
                  <c:v>range checks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Sheet1!$B$21:$E$21</c:f>
              <c:numCache>
                <c:formatCode>General</c:formatCode>
                <c:ptCount val="4"/>
                <c:pt idx="0">
                  <c:v>1.0017678255745434E-2</c:v>
                </c:pt>
                <c:pt idx="1">
                  <c:v>6.5780730897009976E-2</c:v>
                </c:pt>
                <c:pt idx="2">
                  <c:v>9.9568267674042088E-2</c:v>
                </c:pt>
                <c:pt idx="3">
                  <c:v>2.1823056300268098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3EC-48B8-9343-98CACE3E1C65}"/>
            </c:ext>
          </c:extLst>
        </c:ser>
        <c:ser>
          <c:idx val="8"/>
          <c:order val="8"/>
          <c:tx>
            <c:strRef>
              <c:f>Sheet1!$A$22</c:f>
              <c:strCache>
                <c:ptCount val="1"/>
                <c:pt idx="0">
                  <c:v>conservation checks</c:v>
                </c:pt>
              </c:strCache>
            </c:strRef>
          </c:tx>
          <c:invertIfNegative val="0"/>
          <c:cat>
            <c:strRef>
              <c:f>Sheet1!$B$13:$E$13</c:f>
              <c:strCache>
                <c:ptCount val="4"/>
                <c:pt idx="0">
                  <c:v>passive</c:v>
                </c:pt>
                <c:pt idx="1">
                  <c:v>Fasham</c:v>
                </c:pt>
                <c:pt idx="2">
                  <c:v>ERGOM</c:v>
                </c:pt>
                <c:pt idx="3">
                  <c:v>ERSEM</c:v>
                </c:pt>
              </c:strCache>
            </c:strRef>
          </c:cat>
          <c:val>
            <c:numRef>
              <c:f>Sheet1!$B$22:$E$22</c:f>
              <c:numCache>
                <c:formatCode>General</c:formatCode>
                <c:ptCount val="4"/>
                <c:pt idx="0">
                  <c:v>1.532115497937537E-3</c:v>
                </c:pt>
                <c:pt idx="1">
                  <c:v>1.2181616832779624E-2</c:v>
                </c:pt>
                <c:pt idx="2">
                  <c:v>1.5920129519697786E-2</c:v>
                </c:pt>
                <c:pt idx="3">
                  <c:v>0.39946380697050937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EC-48B8-9343-98CACE3E1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408512"/>
        <c:axId val="143410304"/>
      </c:barChart>
      <c:catAx>
        <c:axId val="14340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3410304"/>
        <c:crosses val="autoZero"/>
        <c:auto val="1"/>
        <c:lblAlgn val="ctr"/>
        <c:lblOffset val="100"/>
        <c:noMultiLvlLbl val="0"/>
      </c:catAx>
      <c:valAx>
        <c:axId val="143410304"/>
        <c:scaling>
          <c:orientation val="minMax"/>
          <c:max val="1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dirty="0"/>
                  <a:t>run time relative to physics-only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408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1043869419405374"/>
          <c:y val="2.9337829707233108E-2"/>
          <c:w val="0.4518988630892864"/>
          <c:h val="0.45573742167176229"/>
        </c:manualLayout>
      </c:layout>
      <c:overlay val="0"/>
      <c:spPr>
        <a:solidFill>
          <a:sysClr val="window" lastClr="FFFFFF"/>
        </a:solidFill>
        <a:ln>
          <a:noFill/>
        </a:ln>
      </c:sp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84611-8A7C-42FE-9B9B-2A4C2948B274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FBE09-4EE4-4AB9-83FF-130ECEDBD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649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6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91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88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1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00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015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26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61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2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D1FC4-52DE-4812-8FC7-30EFE98BDD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7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5DDDC-C04B-4A44-91CF-F4FF2E7F9A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5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D1FC4-52DE-4812-8FC7-30EFE98BDD5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D1FC4-52DE-4812-8FC7-30EFE98BDD5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03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34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BE09-4EE4-4AB9-83FF-130ECEDBDE8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4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9" descr="pml-letterhead-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35510"/>
          <a:stretch>
            <a:fillRect/>
          </a:stretch>
        </p:blipFill>
        <p:spPr bwMode="auto">
          <a:xfrm>
            <a:off x="0" y="0"/>
            <a:ext cx="91440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755576" y="5084763"/>
            <a:ext cx="6408737" cy="79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55576" y="5897563"/>
            <a:ext cx="6400800" cy="484187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909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4DCF171-31E2-43E2-B4FD-461CACE6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3742267" cy="12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880"/>
            <a:ext cx="8229600" cy="58783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C:\Users\Jorn\Desktop\Bolding  Bruggeman logo-01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91" y="6335715"/>
            <a:ext cx="3275856" cy="4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0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71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17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602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763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0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137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91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1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692696"/>
            <a:ext cx="8569647" cy="5327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0768"/>
            <a:ext cx="8569647" cy="531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923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5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9" descr="pml-letterhead-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35510"/>
          <a:stretch>
            <a:fillRect/>
          </a:stretch>
        </p:blipFill>
        <p:spPr bwMode="auto">
          <a:xfrm>
            <a:off x="0" y="0"/>
            <a:ext cx="91440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755576" y="5084763"/>
            <a:ext cx="6408737" cy="79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55576" y="5897563"/>
            <a:ext cx="6400800" cy="484187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536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692696"/>
            <a:ext cx="8569647" cy="5327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0768"/>
            <a:ext cx="8569647" cy="531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84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692696"/>
            <a:ext cx="8497639" cy="53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269504"/>
            <a:ext cx="4105151" cy="53900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644008" y="1268760"/>
            <a:ext cx="4105151" cy="53900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384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140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805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91264" cy="5328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68761"/>
            <a:ext cx="5111750" cy="51125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2975"/>
            <a:ext cx="3008313" cy="508835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8374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6711"/>
            <a:ext cx="5486400" cy="38908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830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277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88424" y="764704"/>
            <a:ext cx="532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808038"/>
            <a:ext cx="806559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82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692696"/>
            <a:ext cx="8497639" cy="53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269504"/>
            <a:ext cx="4105151" cy="53900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644008" y="1268760"/>
            <a:ext cx="4105151" cy="53900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5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00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86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291264" cy="5328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68761"/>
            <a:ext cx="5111750" cy="51125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2975"/>
            <a:ext cx="3008313" cy="508835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6711"/>
            <a:ext cx="5486400" cy="38908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79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65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88424" y="764704"/>
            <a:ext cx="532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808038"/>
            <a:ext cx="806559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85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ml slide head-30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692696"/>
            <a:ext cx="8497639" cy="5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760"/>
            <a:ext cx="8497639" cy="53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7C792-8F8F-4A2A-95C1-8ABAA201AC62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74ED-C64D-4D01-BBEF-5BEB210827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0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ml slide head-30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692696"/>
            <a:ext cx="8497639" cy="5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760"/>
            <a:ext cx="8497639" cy="53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9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pitchFamily="3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gif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48.png"/><Relationship Id="rId3" Type="http://schemas.openxmlformats.org/officeDocument/2006/relationships/hyperlink" Target="https://www.uib.no/sites/w3.uib.no/files/styles/content_main/public/media/nersc-logo.jpg?itok=4CgveJOM" TargetMode="External"/><Relationship Id="rId21" Type="http://schemas.openxmlformats.org/officeDocument/2006/relationships/image" Target="../media/image33.jpeg"/><Relationship Id="rId34" Type="http://schemas.openxmlformats.org/officeDocument/2006/relationships/hyperlink" Target="https://en.wikipedia.org/wiki/File:Flag_of_Turkey.svg" TargetMode="External"/><Relationship Id="rId42" Type="http://schemas.openxmlformats.org/officeDocument/2006/relationships/image" Target="../media/image51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4.jpeg"/><Relationship Id="rId38" Type="http://schemas.openxmlformats.org/officeDocument/2006/relationships/image" Target="../media/image47.png"/><Relationship Id="rId46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jpe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3.jpeg"/><Relationship Id="rId37" Type="http://schemas.openxmlformats.org/officeDocument/2006/relationships/hyperlink" Target="https://en.wikipedia.org/wiki/File:Flag_of_Estonia.svg" TargetMode="External"/><Relationship Id="rId40" Type="http://schemas.openxmlformats.org/officeDocument/2006/relationships/image" Target="../media/image49.png"/><Relationship Id="rId45" Type="http://schemas.openxmlformats.org/officeDocument/2006/relationships/image" Target="../media/image54.jpe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6.jpe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hyperlink" Target="http://www.ubc.ca/" TargetMode="External"/><Relationship Id="rId44" Type="http://schemas.openxmlformats.org/officeDocument/2006/relationships/image" Target="../media/image53.svg"/><Relationship Id="rId4" Type="http://schemas.openxmlformats.org/officeDocument/2006/relationships/image" Target="../media/image16.jpeg"/><Relationship Id="rId9" Type="http://schemas.openxmlformats.org/officeDocument/2006/relationships/image" Target="../media/image21.gif"/><Relationship Id="rId14" Type="http://schemas.openxmlformats.org/officeDocument/2006/relationships/image" Target="../media/image26.jpe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5.png"/><Relationship Id="rId43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yam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0CAcQjRxqFQoTCNu118LghcYCFUwnrAodLAsA1A&amp;url=http://www.marineregions.org/gazetteer.php?p%3Dimage%26pic%3D4315&amp;ei=poF4VdvKOszOsAWsloCgDQ&amp;bvm=bv.95277229,bs.1,d.b2w&amp;psig=AFQjCNHfg2WeyVxUBCchKnYDUCvdSo-DHA&amp;ust=1434047255094795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hyperlink" Target="http://www.google.com/url?sa=i&amp;rct=j&amp;q=&amp;esrc=s&amp;source=images&amp;cd=&amp;cad=rja&amp;uact=8&amp;ved=0CAcQjRxqFQoTCMHem7nrhcYCFbcljAodk7YAVw&amp;url=http://noc.ac.uk/science-technology/climate-sea-level/changing-circulation/high-resolution-global-modelling&amp;ei=G414VYHlNrfLsAST7YK4BQ&amp;psig=AFQjCNFSsSH9GZRbhx_7eFOTgfBJHs4qgA&amp;ust=1434050179542249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hpo@pml.ac.uk" TargetMode="External"/><Relationship Id="rId4" Type="http://schemas.openxmlformats.org/officeDocument/2006/relationships/image" Target="../media/image7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rito@pml.ac.uk" TargetMode="External"/><Relationship Id="rId5" Type="http://schemas.openxmlformats.org/officeDocument/2006/relationships/image" Target="../media/image76.gif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80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hyperlink" Target="mailto:rito@pml.ac.u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mailto:m.adams5@uq.edu.a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8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jos@pml.ac.uk" TargetMode="External"/><Relationship Id="rId4" Type="http://schemas.openxmlformats.org/officeDocument/2006/relationships/image" Target="../media/image7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ole.anders.nost@akvaplan.niva.no" TargetMode="External"/><Relationship Id="rId5" Type="http://schemas.openxmlformats.org/officeDocument/2006/relationships/image" Target="../media/image99.jpeg"/><Relationship Id="rId4" Type="http://schemas.openxmlformats.org/officeDocument/2006/relationships/image" Target="../media/image9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ole.anders.nost@akvaplan.niva.no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9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8.emf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5.jpe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11" Type="http://schemas.openxmlformats.org/officeDocument/2006/relationships/hyperlink" Target="https://en.wikipedia.org/wiki/File:Nitrate-3D-vdW.png" TargetMode="External"/><Relationship Id="rId10" Type="http://schemas.openxmlformats.org/officeDocument/2006/relationships/image" Target="../media/image13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16/j.envsoft.2014.04.002" TargetMode="External"/><Relationship Id="rId2" Type="http://schemas.openxmlformats.org/officeDocument/2006/relationships/hyperlink" Target="https://fabm.net/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AD7D9B-92CF-41AF-A95A-AC03AFEDC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818181"/>
            <a:ext cx="7772400" cy="1470025"/>
          </a:xfrm>
        </p:spPr>
        <p:txBody>
          <a:bodyPr/>
          <a:lstStyle/>
          <a:p>
            <a:r>
              <a:rPr lang="en-GB" dirty="0"/>
              <a:t>The Framework for Aquatic Biogeochemical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6886"/>
            <a:ext cx="6400800" cy="1351914"/>
          </a:xfrm>
        </p:spPr>
        <p:txBody>
          <a:bodyPr>
            <a:noAutofit/>
          </a:bodyPr>
          <a:lstStyle/>
          <a:p>
            <a:r>
              <a:rPr lang="en-GB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Jorn Bruggeman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Karsten Bolding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FB463-79E2-4CB7-8F09-C001A9F00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39" y="5743971"/>
            <a:ext cx="1512168" cy="1135134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F9CDC19-9E43-4148-9A9A-10020D92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19150"/>
            <a:ext cx="1382853" cy="20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FC584C9-DD7F-4005-979D-974DCC521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6"/>
          <a:stretch/>
        </p:blipFill>
        <p:spPr bwMode="auto">
          <a:xfrm>
            <a:off x="5194699" y="5719009"/>
            <a:ext cx="2449996" cy="11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BM">
            <a:extLst>
              <a:ext uri="{FF2B5EF4-FFF2-40B4-BE49-F238E27FC236}">
                <a16:creationId xmlns:a16="http://schemas.microsoft.com/office/drawing/2014/main" id="{F96E1DCE-DCA2-409C-A76F-A62BE6F3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7135"/>
            <a:ext cx="4067470" cy="254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4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F792-3B58-4E76-A2A9-E7D15790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r>
              <a:rPr lang="en-US" sz="2800" dirty="0"/>
              <a:t>FABM today: </a:t>
            </a:r>
            <a:r>
              <a:rPr lang="en-GB" sz="2800" dirty="0">
                <a:solidFill>
                  <a:srgbClr val="232420"/>
                </a:solidFill>
              </a:rPr>
              <a:t>distributed development</a:t>
            </a:r>
            <a:endParaRPr lang="en-US" sz="2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0F949-46AD-4AF0-BB14-824328E49565}"/>
              </a:ext>
            </a:extLst>
          </p:cNvPr>
          <p:cNvSpPr txBox="1"/>
          <p:nvPr/>
        </p:nvSpPr>
        <p:spPr>
          <a:xfrm>
            <a:off x="1076179" y="1986183"/>
            <a:ext cx="75226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7E9D40"/>
              </a:buClr>
              <a:buFont typeface="Abadi" panose="020B0604020104020204" pitchFamily="34" charset="0"/>
              <a:buChar char="►"/>
            </a:pPr>
            <a:endParaRPr lang="en-US" sz="1200" dirty="0">
              <a:solidFill>
                <a:srgbClr val="232420"/>
              </a:solidFill>
            </a:endParaRPr>
          </a:p>
          <a:p>
            <a:pPr marL="214313" indent="-214313">
              <a:buClr>
                <a:srgbClr val="7E9D40"/>
              </a:buClr>
              <a:buFont typeface="Abadi" panose="020B0604020104020204" pitchFamily="34" charset="0"/>
              <a:buChar char="►"/>
            </a:pPr>
            <a:endParaRPr lang="en-GB" sz="1500" dirty="0">
              <a:solidFill>
                <a:srgbClr val="23242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1EDDFB-D785-4EFB-B039-86376DC58A62}"/>
              </a:ext>
            </a:extLst>
          </p:cNvPr>
          <p:cNvGrpSpPr/>
          <p:nvPr/>
        </p:nvGrpSpPr>
        <p:grpSpPr>
          <a:xfrm>
            <a:off x="1057122" y="836714"/>
            <a:ext cx="7029758" cy="4752526"/>
            <a:chOff x="667544" y="908720"/>
            <a:chExt cx="8337576" cy="5636689"/>
          </a:xfrm>
        </p:grpSpPr>
        <p:pic>
          <p:nvPicPr>
            <p:cNvPr id="10" name="Picture 4" descr="NERSC">
              <a:hlinkClick r:id="rId3"/>
              <a:extLst>
                <a:ext uri="{FF2B5EF4-FFF2-40B4-BE49-F238E27FC236}">
                  <a16:creationId xmlns:a16="http://schemas.microsoft.com/office/drawing/2014/main" id="{B50385E8-B7B1-4097-87AC-22071E0E1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606" y="1315519"/>
              <a:ext cx="673097" cy="41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5" descr="C:\Users\Jorn\OneDrive\Presentations\2016-10-23 SKLEC China\PML_logo.jpg">
              <a:extLst>
                <a:ext uri="{FF2B5EF4-FFF2-40B4-BE49-F238E27FC236}">
                  <a16:creationId xmlns:a16="http://schemas.microsoft.com/office/drawing/2014/main" id="{AA6F8026-1C93-4B31-99DC-BC4AF731D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353" y="908720"/>
              <a:ext cx="1272543" cy="31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Jorn\OneDrive\Presentations\2016-10-23 SKLEC China\BlankMap-World-noborders.png">
              <a:extLst>
                <a:ext uri="{FF2B5EF4-FFF2-40B4-BE49-F238E27FC236}">
                  <a16:creationId xmlns:a16="http://schemas.microsoft.com/office/drawing/2014/main" id="{EF9124C0-8BB5-4999-85BC-172E20B2B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2"/>
            <a:stretch/>
          </p:blipFill>
          <p:spPr bwMode="auto">
            <a:xfrm>
              <a:off x="667544" y="2497309"/>
              <a:ext cx="7704856" cy="381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Jorn\OneDrive\Presentations\2016-10-23 SKLEC China\niglas_logo.jpg">
              <a:extLst>
                <a:ext uri="{FF2B5EF4-FFF2-40B4-BE49-F238E27FC236}">
                  <a16:creationId xmlns:a16="http://schemas.microsoft.com/office/drawing/2014/main" id="{14761C12-57A2-4C21-B7EB-B26432770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8684" y="3861048"/>
              <a:ext cx="471431" cy="471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:\Users\Jorn\OneDrive\Presentations\2016-10-23 SKLEC China\aarhus.png">
              <a:extLst>
                <a:ext uri="{FF2B5EF4-FFF2-40B4-BE49-F238E27FC236}">
                  <a16:creationId xmlns:a16="http://schemas.microsoft.com/office/drawing/2014/main" id="{BBE26CA8-540A-46AE-B3F2-E811705FF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808" y="1439271"/>
              <a:ext cx="865314" cy="18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Jorn\OneDrive\Presentations\2016-10-23 SKLEC China\akvaplan-logo.gif">
              <a:extLst>
                <a:ext uri="{FF2B5EF4-FFF2-40B4-BE49-F238E27FC236}">
                  <a16:creationId xmlns:a16="http://schemas.microsoft.com/office/drawing/2014/main" id="{3D825D02-E303-4BBD-AABB-EC45E536F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887" y="1700261"/>
              <a:ext cx="996752" cy="232294"/>
            </a:xfrm>
            <a:prstGeom prst="rect">
              <a:avLst/>
            </a:prstGeom>
            <a:noFill/>
          </p:spPr>
        </p:pic>
        <p:pic>
          <p:nvPicPr>
            <p:cNvPr id="20" name="Picture 6" descr="C:\Users\Jorn\OneDrive\Presentations\2016-10-23 SKLEC China\cefas.png">
              <a:extLst>
                <a:ext uri="{FF2B5EF4-FFF2-40B4-BE49-F238E27FC236}">
                  <a16:creationId xmlns:a16="http://schemas.microsoft.com/office/drawing/2014/main" id="{DCB9DAFD-1519-4846-B09B-65A650726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019" y="1188181"/>
              <a:ext cx="877688" cy="254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C:\Users\Jorn\OneDrive\Presentations\2016-10-23 SKLEC China\CSIRO_Logo.png">
              <a:extLst>
                <a:ext uri="{FF2B5EF4-FFF2-40B4-BE49-F238E27FC236}">
                  <a16:creationId xmlns:a16="http://schemas.microsoft.com/office/drawing/2014/main" id="{31FCC7CA-F062-4008-8128-8D99ED39B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873" y="6075955"/>
              <a:ext cx="342156" cy="342156"/>
            </a:xfrm>
            <a:prstGeom prst="rect">
              <a:avLst/>
            </a:prstGeom>
            <a:noFill/>
          </p:spPr>
        </p:pic>
        <p:pic>
          <p:nvPicPr>
            <p:cNvPr id="22" name="Picture 8" descr="C:\Users\Jorn\OneDrive\Presentations\2016-10-23 SKLEC China\DTUlogo.png">
              <a:extLst>
                <a:ext uri="{FF2B5EF4-FFF2-40B4-BE49-F238E27FC236}">
                  <a16:creationId xmlns:a16="http://schemas.microsoft.com/office/drawing/2014/main" id="{F287E106-DB1A-4EBE-B422-371C511BD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98" y="1116786"/>
              <a:ext cx="670602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9" descr="C:\Users\Jorn\OneDrive\Presentations\2016-10-23 SKLEC China\hzg-logo.gif">
              <a:extLst>
                <a:ext uri="{FF2B5EF4-FFF2-40B4-BE49-F238E27FC236}">
                  <a16:creationId xmlns:a16="http://schemas.microsoft.com/office/drawing/2014/main" id="{B02453C3-30D2-4339-9A4F-46D309251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080" y="1629536"/>
              <a:ext cx="955699" cy="26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C:\Users\Jorn\OneDrive\Presentations\2016-10-23 SKLEC China\iow-logo.jpg">
              <a:extLst>
                <a:ext uri="{FF2B5EF4-FFF2-40B4-BE49-F238E27FC236}">
                  <a16:creationId xmlns:a16="http://schemas.microsoft.com/office/drawing/2014/main" id="{54264A81-DD34-4AB4-AB0C-11DA05274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097" y="1252928"/>
              <a:ext cx="833769" cy="37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1" descr="C:\Users\Jorn\OneDrive\Presentations\2016-10-23 SKLEC China\JAMSTEC_logo.png">
              <a:extLst>
                <a:ext uri="{FF2B5EF4-FFF2-40B4-BE49-F238E27FC236}">
                  <a16:creationId xmlns:a16="http://schemas.microsoft.com/office/drawing/2014/main" id="{DE2E9685-C482-4769-9E16-7A46CACA6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8684" y="3302383"/>
              <a:ext cx="457215" cy="4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C:\Users\Jorn\OneDrive\Presentations\2016-10-23 SKLEC China\jrc_logo.jpg">
              <a:extLst>
                <a:ext uri="{FF2B5EF4-FFF2-40B4-BE49-F238E27FC236}">
                  <a16:creationId xmlns:a16="http://schemas.microsoft.com/office/drawing/2014/main" id="{313FBB49-DB11-4DC9-B5E5-61879211B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080" y="3655023"/>
              <a:ext cx="669802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4" descr="C:\Users\Jorn\OneDrive\Presentations\2016-10-23 SKLEC China\niva.png">
              <a:extLst>
                <a:ext uri="{FF2B5EF4-FFF2-40B4-BE49-F238E27FC236}">
                  <a16:creationId xmlns:a16="http://schemas.microsoft.com/office/drawing/2014/main" id="{76F9A620-8346-43D1-8AC0-4F8C42C46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114" y="1915424"/>
              <a:ext cx="579065" cy="31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6" descr="C:\Users\Jorn\OneDrive\Presentations\2016-10-23 SKLEC China\SDClogo-blaatext.png">
              <a:extLst>
                <a:ext uri="{FF2B5EF4-FFF2-40B4-BE49-F238E27FC236}">
                  <a16:creationId xmlns:a16="http://schemas.microsoft.com/office/drawing/2014/main" id="{3D973462-CE37-4F7D-A574-27AB3448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705" y="4332866"/>
              <a:ext cx="795767" cy="26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7" descr="C:\Users\Jorn\OneDrive\Presentations\2016-10-23 SKLEC China\swansea_university_logo.png">
              <a:extLst>
                <a:ext uri="{FF2B5EF4-FFF2-40B4-BE49-F238E27FC236}">
                  <a16:creationId xmlns:a16="http://schemas.microsoft.com/office/drawing/2014/main" id="{E4AD9A87-FA62-4B24-8A3A-EF2CC88C5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711" y="1271924"/>
              <a:ext cx="623216" cy="41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8" descr="C:\Users\Jorn\OneDrive\Presentations\2016-10-23 SKLEC China\uvic.png">
              <a:extLst>
                <a:ext uri="{FF2B5EF4-FFF2-40B4-BE49-F238E27FC236}">
                  <a16:creationId xmlns:a16="http://schemas.microsoft.com/office/drawing/2014/main" id="{95E172C3-CF23-40C1-86AF-327A0692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15" y="1958657"/>
              <a:ext cx="891480" cy="31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9" descr="C:\Users\Jorn\OneDrive\Presentations\2016-10-23 SKLEC China\UWA-logo.jpg">
              <a:extLst>
                <a:ext uri="{FF2B5EF4-FFF2-40B4-BE49-F238E27FC236}">
                  <a16:creationId xmlns:a16="http://schemas.microsoft.com/office/drawing/2014/main" id="{2FAE5BD9-F986-45AC-8544-3BBB72F65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90" y="6075955"/>
              <a:ext cx="938908" cy="46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C:\Users\Jorn\OneDrive\Presentations\2016-10-23 SKLEC China\zmt-logo.png">
              <a:extLst>
                <a:ext uri="{FF2B5EF4-FFF2-40B4-BE49-F238E27FC236}">
                  <a16:creationId xmlns:a16="http://schemas.microsoft.com/office/drawing/2014/main" id="{E8488D4B-12B6-47AB-8991-D4E65C95D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160" y="1225202"/>
              <a:ext cx="682714" cy="33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AACC1D-871E-423C-AB3D-C812B3095729}"/>
                </a:ext>
              </a:extLst>
            </p:cNvPr>
            <p:cNvSpPr/>
            <p:nvPr/>
          </p:nvSpPr>
          <p:spPr bwMode="auto">
            <a:xfrm>
              <a:off x="1701266" y="3140968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E55313-B5B7-4E04-8CD3-77878C61347B}"/>
                </a:ext>
              </a:extLst>
            </p:cNvPr>
            <p:cNvSpPr/>
            <p:nvPr/>
          </p:nvSpPr>
          <p:spPr bwMode="auto">
            <a:xfrm>
              <a:off x="7308304" y="3685441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0F679B-F928-4D72-97E0-101EAEE67892}"/>
                </a:ext>
              </a:extLst>
            </p:cNvPr>
            <p:cNvCxnSpPr>
              <a:stCxn id="34" idx="6"/>
              <a:endCxn id="57" idx="1"/>
            </p:cNvCxnSpPr>
            <p:nvPr/>
          </p:nvCxnSpPr>
          <p:spPr bwMode="auto">
            <a:xfrm>
              <a:off x="7380312" y="3721445"/>
              <a:ext cx="56067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B166F4-901C-4720-AF32-B9B54D9D703D}"/>
                </a:ext>
              </a:extLst>
            </p:cNvPr>
            <p:cNvSpPr/>
            <p:nvPr/>
          </p:nvSpPr>
          <p:spPr bwMode="auto">
            <a:xfrm>
              <a:off x="7306251" y="5384485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3625B9-B1EB-4487-A1BB-F046A092A1BE}"/>
                </a:ext>
              </a:extLst>
            </p:cNvPr>
            <p:cNvCxnSpPr>
              <a:stCxn id="58" idx="0"/>
              <a:endCxn id="36" idx="4"/>
            </p:cNvCxnSpPr>
            <p:nvPr/>
          </p:nvCxnSpPr>
          <p:spPr bwMode="auto">
            <a:xfrm flipH="1" flipV="1">
              <a:off x="7342255" y="5456493"/>
              <a:ext cx="2053" cy="4713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732508-A414-41AB-BD03-380CC3F07C28}"/>
                </a:ext>
              </a:extLst>
            </p:cNvPr>
            <p:cNvSpPr/>
            <p:nvPr/>
          </p:nvSpPr>
          <p:spPr bwMode="auto">
            <a:xfrm>
              <a:off x="6588224" y="3789040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F1FDA5-388F-4412-8DD7-C46D7AABA9E2}"/>
                </a:ext>
              </a:extLst>
            </p:cNvPr>
            <p:cNvCxnSpPr>
              <a:stCxn id="38" idx="6"/>
              <a:endCxn id="56" idx="1"/>
            </p:cNvCxnSpPr>
            <p:nvPr/>
          </p:nvCxnSpPr>
          <p:spPr bwMode="auto">
            <a:xfrm>
              <a:off x="6660232" y="3825044"/>
              <a:ext cx="1322690" cy="36716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7F9B160-D2E4-4201-A7F1-E1FEEF040A42}"/>
                </a:ext>
              </a:extLst>
            </p:cNvPr>
            <p:cNvSpPr/>
            <p:nvPr/>
          </p:nvSpPr>
          <p:spPr bwMode="auto">
            <a:xfrm>
              <a:off x="4000128" y="3193926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17A086-3CC0-486E-8082-B4B998849D34}"/>
                </a:ext>
              </a:extLst>
            </p:cNvPr>
            <p:cNvSpPr/>
            <p:nvPr/>
          </p:nvSpPr>
          <p:spPr bwMode="auto">
            <a:xfrm>
              <a:off x="4266154" y="3126590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A4B1E36-CB98-49F2-A325-E8EC2E2189D0}"/>
                </a:ext>
              </a:extLst>
            </p:cNvPr>
            <p:cNvSpPr/>
            <p:nvPr/>
          </p:nvSpPr>
          <p:spPr bwMode="auto">
            <a:xfrm>
              <a:off x="4266154" y="3221637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3CE03B-4F2C-49FE-8F85-4EBDFD2A2360}"/>
                </a:ext>
              </a:extLst>
            </p:cNvPr>
            <p:cNvSpPr/>
            <p:nvPr/>
          </p:nvSpPr>
          <p:spPr bwMode="auto">
            <a:xfrm>
              <a:off x="4339048" y="3499110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AC187E0-3EAD-4C4B-8B6A-4E1237324D2C}"/>
                </a:ext>
              </a:extLst>
            </p:cNvPr>
            <p:cNvSpPr/>
            <p:nvPr/>
          </p:nvSpPr>
          <p:spPr bwMode="auto">
            <a:xfrm>
              <a:off x="4233263" y="3008189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E76E700-FF99-4442-BDD9-F370A5DDEC28}"/>
                </a:ext>
              </a:extLst>
            </p:cNvPr>
            <p:cNvCxnSpPr>
              <a:stCxn id="55" idx="2"/>
              <a:endCxn id="33" idx="0"/>
            </p:cNvCxnSpPr>
            <p:nvPr/>
          </p:nvCxnSpPr>
          <p:spPr bwMode="auto">
            <a:xfrm>
              <a:off x="1453455" y="2497309"/>
              <a:ext cx="283815" cy="64365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4D7018-136C-4E3A-A5D0-A455B3004404}"/>
                </a:ext>
              </a:extLst>
            </p:cNvPr>
            <p:cNvCxnSpPr>
              <a:stCxn id="26" idx="3"/>
              <a:endCxn id="43" idx="2"/>
            </p:cNvCxnSpPr>
            <p:nvPr/>
          </p:nvCxnSpPr>
          <p:spPr bwMode="auto">
            <a:xfrm flipV="1">
              <a:off x="3725882" y="3535114"/>
              <a:ext cx="613166" cy="26392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0625D0-6432-464A-9C04-B2CFA5279C1E}"/>
                </a:ext>
              </a:extLst>
            </p:cNvPr>
            <p:cNvCxnSpPr>
              <a:stCxn id="54" idx="2"/>
              <a:endCxn id="40" idx="1"/>
            </p:cNvCxnSpPr>
            <p:nvPr/>
          </p:nvCxnSpPr>
          <p:spPr bwMode="auto">
            <a:xfrm>
              <a:off x="3019186" y="1671563"/>
              <a:ext cx="991487" cy="15329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89F9877-4B5D-4025-B356-3641164CE12A}"/>
                </a:ext>
              </a:extLst>
            </p:cNvPr>
            <p:cNvCxnSpPr>
              <a:stCxn id="51" idx="2"/>
              <a:endCxn id="44" idx="0"/>
            </p:cNvCxnSpPr>
            <p:nvPr/>
          </p:nvCxnSpPr>
          <p:spPr bwMode="auto">
            <a:xfrm>
              <a:off x="4266154" y="2159563"/>
              <a:ext cx="3113" cy="84862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CF3E3E-1654-4E48-9172-2A3B9D7161EA}"/>
                </a:ext>
              </a:extLst>
            </p:cNvPr>
            <p:cNvCxnSpPr>
              <a:stCxn id="52" idx="2"/>
              <a:endCxn id="41" idx="7"/>
            </p:cNvCxnSpPr>
            <p:nvPr/>
          </p:nvCxnSpPr>
          <p:spPr bwMode="auto">
            <a:xfrm flipH="1">
              <a:off x="4327617" y="1844824"/>
              <a:ext cx="871803" cy="129231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A63C411-CA42-46EC-9CFA-262B32DB7577}"/>
                </a:ext>
              </a:extLst>
            </p:cNvPr>
            <p:cNvCxnSpPr>
              <a:stCxn id="53" idx="1"/>
              <a:endCxn id="42" idx="7"/>
            </p:cNvCxnSpPr>
            <p:nvPr/>
          </p:nvCxnSpPr>
          <p:spPr bwMode="auto">
            <a:xfrm flipH="1">
              <a:off x="4327617" y="2019411"/>
              <a:ext cx="1604364" cy="12127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1" name="Picture 22" descr="Flag of Norway">
              <a:extLst>
                <a:ext uri="{FF2B5EF4-FFF2-40B4-BE49-F238E27FC236}">
                  <a16:creationId xmlns:a16="http://schemas.microsoft.com/office/drawing/2014/main" id="{EF722167-91A8-4CC5-8404-22CFCDFEB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18" y="1968422"/>
              <a:ext cx="333271" cy="1911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4" descr="Flag of Denmark">
              <a:extLst>
                <a:ext uri="{FF2B5EF4-FFF2-40B4-BE49-F238E27FC236}">
                  <a16:creationId xmlns:a16="http://schemas.microsoft.com/office/drawing/2014/main" id="{6A19A22B-46AC-4277-A2F7-D3E9B6FD1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495" y="1654324"/>
              <a:ext cx="323850" cy="190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6" descr="Flag of Germany">
              <a:extLst>
                <a:ext uri="{FF2B5EF4-FFF2-40B4-BE49-F238E27FC236}">
                  <a16:creationId xmlns:a16="http://schemas.microsoft.com/office/drawing/2014/main" id="{93209BA7-251F-4308-9A4C-1A12E5FCE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81" y="1922676"/>
              <a:ext cx="328898" cy="19346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8" descr="Flag of United Kingdom">
              <a:extLst>
                <a:ext uri="{FF2B5EF4-FFF2-40B4-BE49-F238E27FC236}">
                  <a16:creationId xmlns:a16="http://schemas.microsoft.com/office/drawing/2014/main" id="{C4B742DD-11B1-49B2-8E8F-07459EB3A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261" y="1481063"/>
              <a:ext cx="323850" cy="190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30" descr="Flag of Canada">
              <a:extLst>
                <a:ext uri="{FF2B5EF4-FFF2-40B4-BE49-F238E27FC236}">
                  <a16:creationId xmlns:a16="http://schemas.microsoft.com/office/drawing/2014/main" id="{1CECC681-1D4F-4D67-926B-086B021C3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530" y="2306809"/>
              <a:ext cx="323850" cy="190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2" descr="Flag of China">
              <a:extLst>
                <a:ext uri="{FF2B5EF4-FFF2-40B4-BE49-F238E27FC236}">
                  <a16:creationId xmlns:a16="http://schemas.microsoft.com/office/drawing/2014/main" id="{0045D9DD-CE9F-4262-A8F0-2CB05E48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2922" y="4096957"/>
              <a:ext cx="323850" cy="190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4" descr="Flag of Japan">
              <a:extLst>
                <a:ext uri="{FF2B5EF4-FFF2-40B4-BE49-F238E27FC236}">
                  <a16:creationId xmlns:a16="http://schemas.microsoft.com/office/drawing/2014/main" id="{08F4D69C-A9D4-49B0-8B95-AD77BE117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983" y="3623766"/>
              <a:ext cx="332109" cy="19535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6" descr="Flag of Australia">
              <a:extLst>
                <a:ext uri="{FF2B5EF4-FFF2-40B4-BE49-F238E27FC236}">
                  <a16:creationId xmlns:a16="http://schemas.microsoft.com/office/drawing/2014/main" id="{98CD6AA8-0928-448C-ACCA-839DD50CC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7" y="5927799"/>
              <a:ext cx="337761" cy="1986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University of British Columbia">
              <a:hlinkClick r:id="rId31" tooltip="University of British Columbia"/>
              <a:extLst>
                <a:ext uri="{FF2B5EF4-FFF2-40B4-BE49-F238E27FC236}">
                  <a16:creationId xmlns:a16="http://schemas.microsoft.com/office/drawing/2014/main" id="{2DA40BF4-0B76-4BE3-9ACF-530DFE9DB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75" y="1599152"/>
              <a:ext cx="348189" cy="348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400914-A6AC-492A-9BED-6523E221BC67}"/>
                </a:ext>
              </a:extLst>
            </p:cNvPr>
            <p:cNvSpPr/>
            <p:nvPr/>
          </p:nvSpPr>
          <p:spPr bwMode="auto">
            <a:xfrm>
              <a:off x="4826804" y="3656988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E71ED92-6560-48F8-A2DE-10B5B5D8603D}"/>
                </a:ext>
              </a:extLst>
            </p:cNvPr>
            <p:cNvCxnSpPr>
              <a:stCxn id="63" idx="0"/>
              <a:endCxn id="60" idx="5"/>
            </p:cNvCxnSpPr>
            <p:nvPr/>
          </p:nvCxnSpPr>
          <p:spPr bwMode="auto">
            <a:xfrm flipH="1" flipV="1">
              <a:off x="4888267" y="3718451"/>
              <a:ext cx="715064" cy="9376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Picture 4" descr="METU Marine Sciences">
              <a:extLst>
                <a:ext uri="{FF2B5EF4-FFF2-40B4-BE49-F238E27FC236}">
                  <a16:creationId xmlns:a16="http://schemas.microsoft.com/office/drawing/2014/main" id="{9964F6E4-76C0-45DE-93E9-4EDEC27A7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64" b="25964"/>
            <a:stretch/>
          </p:blipFill>
          <p:spPr bwMode="auto">
            <a:xfrm>
              <a:off x="5308843" y="4859020"/>
              <a:ext cx="620266" cy="29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Flag of Turkey.svg">
              <a:hlinkClick r:id="rId34"/>
              <a:extLst>
                <a:ext uri="{FF2B5EF4-FFF2-40B4-BE49-F238E27FC236}">
                  <a16:creationId xmlns:a16="http://schemas.microsoft.com/office/drawing/2014/main" id="{6A8FDBD0-5E17-4F84-9F3E-18FAA5C0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732" y="4656065"/>
              <a:ext cx="295197" cy="1972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See the source image">
              <a:extLst>
                <a:ext uri="{FF2B5EF4-FFF2-40B4-BE49-F238E27FC236}">
                  <a16:creationId xmlns:a16="http://schemas.microsoft.com/office/drawing/2014/main" id="{05EAB7FC-3BC0-49AA-A814-896FB4AF6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346" y="2188448"/>
              <a:ext cx="1385305" cy="251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Flag of Estonia.svg">
              <a:hlinkClick r:id="rId37"/>
              <a:extLst>
                <a:ext uri="{FF2B5EF4-FFF2-40B4-BE49-F238E27FC236}">
                  <a16:creationId xmlns:a16="http://schemas.microsoft.com/office/drawing/2014/main" id="{7630C4F9-B533-4ED6-AC3A-2D25CED5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555" y="2210205"/>
              <a:ext cx="327670" cy="20816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22A451-16E7-4D50-966F-F1AD936F9EAC}"/>
                </a:ext>
              </a:extLst>
            </p:cNvPr>
            <p:cNvSpPr/>
            <p:nvPr/>
          </p:nvSpPr>
          <p:spPr bwMode="auto">
            <a:xfrm>
              <a:off x="4571699" y="3080197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C41E07E-917D-4ADA-A642-3E952E97BA9F}"/>
                </a:ext>
              </a:extLst>
            </p:cNvPr>
            <p:cNvCxnSpPr>
              <a:stCxn id="65" idx="1"/>
              <a:endCxn id="66" idx="6"/>
            </p:cNvCxnSpPr>
            <p:nvPr/>
          </p:nvCxnSpPr>
          <p:spPr bwMode="auto">
            <a:xfrm flipH="1">
              <a:off x="4643707" y="2314289"/>
              <a:ext cx="1925848" cy="8019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8" name="Picture 2" descr="top">
              <a:extLst>
                <a:ext uri="{FF2B5EF4-FFF2-40B4-BE49-F238E27FC236}">
                  <a16:creationId xmlns:a16="http://schemas.microsoft.com/office/drawing/2014/main" id="{7C23FBE1-1358-4DC1-B979-B98611838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029" y="2528732"/>
              <a:ext cx="1099068" cy="377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3E557-CF2E-454B-9BE7-FD9E0E0F37BB}"/>
                </a:ext>
              </a:extLst>
            </p:cNvPr>
            <p:cNvSpPr/>
            <p:nvPr/>
          </p:nvSpPr>
          <p:spPr bwMode="auto">
            <a:xfrm>
              <a:off x="5832140" y="3131377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087E765-ED1B-4128-9E25-1AE69D322313}"/>
                </a:ext>
              </a:extLst>
            </p:cNvPr>
            <p:cNvCxnSpPr>
              <a:stCxn id="71" idx="1"/>
              <a:endCxn id="69" idx="6"/>
            </p:cNvCxnSpPr>
            <p:nvPr/>
          </p:nvCxnSpPr>
          <p:spPr bwMode="auto">
            <a:xfrm flipH="1">
              <a:off x="5904148" y="2884372"/>
              <a:ext cx="1756499" cy="2830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1" name="Picture 6" descr="Flag of Russia">
              <a:extLst>
                <a:ext uri="{FF2B5EF4-FFF2-40B4-BE49-F238E27FC236}">
                  <a16:creationId xmlns:a16="http://schemas.microsoft.com/office/drawing/2014/main" id="{6F9602AA-F2DC-492B-ADFD-CEC23D81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47" y="2784731"/>
              <a:ext cx="300123" cy="19928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5864D24A-9E01-4738-9D1E-2D251306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853" y="3266294"/>
              <a:ext cx="917069" cy="305279"/>
            </a:xfrm>
            <a:prstGeom prst="rect">
              <a:avLst/>
            </a:prstGeom>
          </p:spPr>
        </p:pic>
        <p:pic>
          <p:nvPicPr>
            <p:cNvPr id="73" name="Picture 72" descr="A close up of a sign&#10;&#10;Description automatically generated">
              <a:extLst>
                <a:ext uri="{FF2B5EF4-FFF2-40B4-BE49-F238E27FC236}">
                  <a16:creationId xmlns:a16="http://schemas.microsoft.com/office/drawing/2014/main" id="{3D727F39-15E4-4D06-854A-BC8AD120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922" y="3325089"/>
              <a:ext cx="195196" cy="195196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A76C610-E2E3-416D-8D75-17C0FA3990BE}"/>
                </a:ext>
              </a:extLst>
            </p:cNvPr>
            <p:cNvSpPr/>
            <p:nvPr/>
          </p:nvSpPr>
          <p:spPr bwMode="auto">
            <a:xfrm>
              <a:off x="4262786" y="3387319"/>
              <a:ext cx="72008" cy="720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  <a:ea typeface="ＭＳ Ｐゴシック" pitchFamily="32" charset="-128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204C0F8-61FF-43FF-8117-80B87C593D7C}"/>
                </a:ext>
              </a:extLst>
            </p:cNvPr>
            <p:cNvCxnSpPr>
              <a:stCxn id="73" idx="3"/>
              <a:endCxn id="74" idx="2"/>
            </p:cNvCxnSpPr>
            <p:nvPr/>
          </p:nvCxnSpPr>
          <p:spPr bwMode="auto">
            <a:xfrm>
              <a:off x="3866118" y="3422687"/>
              <a:ext cx="396668" cy="6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939D4699-56B6-4007-A2DA-C1A66064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6017406" y="920497"/>
              <a:ext cx="859542" cy="280147"/>
            </a:xfrm>
            <a:prstGeom prst="rect">
              <a:avLst/>
            </a:prstGeom>
          </p:spPr>
        </p:pic>
        <p:pic>
          <p:nvPicPr>
            <p:cNvPr id="77" name="Picture 7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538060D-B39A-46F4-ADE3-B5AB300B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64" y="1157755"/>
              <a:ext cx="366628" cy="366628"/>
            </a:xfrm>
            <a:prstGeom prst="rect">
              <a:avLst/>
            </a:prstGeom>
          </p:spPr>
        </p:pic>
        <p:pic>
          <p:nvPicPr>
            <p:cNvPr id="78" name="Picture 7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3632BA9-D2C6-4833-BA9E-E7D2CCBD6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633" y="2823018"/>
              <a:ext cx="991487" cy="380755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8787079-B28B-4356-83C1-FC6E9A3311AC}"/>
              </a:ext>
            </a:extLst>
          </p:cNvPr>
          <p:cNvSpPr txBox="1"/>
          <p:nvPr/>
        </p:nvSpPr>
        <p:spPr>
          <a:xfrm>
            <a:off x="642271" y="5357579"/>
            <a:ext cx="7859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FABM is a core component of: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u="sng" dirty="0"/>
              <a:t>Copernicus Marine Service:</a:t>
            </a:r>
            <a:r>
              <a:rPr lang="en-GB" sz="1400" dirty="0"/>
              <a:t> North-West European Shelf (NEMO + ERSEM) &amp; Arctic (HYCOM + ECOSMO)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u="sng" dirty="0"/>
              <a:t>EU Joint Research Centre</a:t>
            </a:r>
            <a:r>
              <a:rPr lang="en-GB" sz="1400" dirty="0"/>
              <a:t> policy evaluation suite (GETM + ERSEM/ERGOM/BSEM)</a:t>
            </a:r>
          </a:p>
          <a:p>
            <a:r>
              <a:rPr lang="en-GB" sz="1600" dirty="0"/>
              <a:t>Additional CMEMS biogeochemical models (BFM, PISCES) implemented in H2020 SEAMLESS</a:t>
            </a:r>
          </a:p>
        </p:txBody>
      </p:sp>
    </p:spTree>
    <p:extLst>
      <p:ext uri="{BB962C8B-B14F-4D97-AF65-F5344CB8AC3E}">
        <p14:creationId xmlns:p14="http://schemas.microsoft.com/office/powerpoint/2010/main" val="182089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F622-F7EF-41CA-8DD8-C8A0F164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Distributed development: where is the code?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CAC7B-8837-47CB-8570-9ED931BFC321}"/>
              </a:ext>
            </a:extLst>
          </p:cNvPr>
          <p:cNvSpPr/>
          <p:nvPr/>
        </p:nvSpPr>
        <p:spPr>
          <a:xfrm>
            <a:off x="2483768" y="2089470"/>
            <a:ext cx="2880320" cy="155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FABM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085F9-742E-48DA-96C1-84A84C8F2462}"/>
              </a:ext>
            </a:extLst>
          </p:cNvPr>
          <p:cNvSpPr/>
          <p:nvPr/>
        </p:nvSpPr>
        <p:spPr>
          <a:xfrm>
            <a:off x="2724944" y="2461271"/>
            <a:ext cx="2397968" cy="3240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framework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3B16C-6A74-4B52-A017-4FBEA5B23301}"/>
              </a:ext>
            </a:extLst>
          </p:cNvPr>
          <p:cNvSpPr/>
          <p:nvPr/>
        </p:nvSpPr>
        <p:spPr>
          <a:xfrm>
            <a:off x="2724944" y="2857314"/>
            <a:ext cx="2397968" cy="6480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third-party BGC models</a:t>
            </a:r>
          </a:p>
          <a:p>
            <a:pPr algn="ctr"/>
            <a:r>
              <a:rPr lang="en-GB" sz="1400" dirty="0"/>
              <a:t>(</a:t>
            </a:r>
            <a:r>
              <a:rPr lang="en-GB" sz="1400" dirty="0" err="1"/>
              <a:t>src</a:t>
            </a:r>
            <a:r>
              <a:rPr lang="en-GB" sz="1400" dirty="0"/>
              <a:t>/models)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4B2B8-9035-444C-A29C-FF3C5F2B6E84}"/>
              </a:ext>
            </a:extLst>
          </p:cNvPr>
          <p:cNvSpPr/>
          <p:nvPr/>
        </p:nvSpPr>
        <p:spPr>
          <a:xfrm>
            <a:off x="2724944" y="4125031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ERSEM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D3B165-6787-4405-BF54-F9CA5E65BAAD}"/>
              </a:ext>
            </a:extLst>
          </p:cNvPr>
          <p:cNvSpPr/>
          <p:nvPr/>
        </p:nvSpPr>
        <p:spPr>
          <a:xfrm>
            <a:off x="26554" y="2785306"/>
            <a:ext cx="1665126" cy="7920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updated by owner via Pull Requests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7DD364-881D-4DB9-9A85-4AABAE1DE194}"/>
              </a:ext>
            </a:extLst>
          </p:cNvPr>
          <p:cNvCxnSpPr>
            <a:cxnSpLocks/>
            <a:stCxn id="10" idx="6"/>
            <a:endCxn id="8" idx="1"/>
          </p:cNvCxnSpPr>
          <p:nvPr/>
        </p:nvCxnSpPr>
        <p:spPr>
          <a:xfrm>
            <a:off x="1691680" y="3181350"/>
            <a:ext cx="103326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13E660-CCFC-4868-B4DC-33BAB9DBD607}"/>
              </a:ext>
            </a:extLst>
          </p:cNvPr>
          <p:cNvSpPr/>
          <p:nvPr/>
        </p:nvSpPr>
        <p:spPr>
          <a:xfrm>
            <a:off x="2483768" y="3971218"/>
            <a:ext cx="2880320" cy="226609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CFE01-CF17-4656-9571-3292E0E688C3}"/>
              </a:ext>
            </a:extLst>
          </p:cNvPr>
          <p:cNvSpPr txBox="1"/>
          <p:nvPr/>
        </p:nvSpPr>
        <p:spPr>
          <a:xfrm>
            <a:off x="3180134" y="3816424"/>
            <a:ext cx="148758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external BGC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73CDF-7AB4-4C14-A949-32DD53F7208D}"/>
              </a:ext>
            </a:extLst>
          </p:cNvPr>
          <p:cNvSpPr/>
          <p:nvPr/>
        </p:nvSpPr>
        <p:spPr>
          <a:xfrm>
            <a:off x="2724944" y="4459161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PISCES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0F167-A2F5-4DBC-A821-CBD0E6D728D7}"/>
              </a:ext>
            </a:extLst>
          </p:cNvPr>
          <p:cNvSpPr/>
          <p:nvPr/>
        </p:nvSpPr>
        <p:spPr>
          <a:xfrm>
            <a:off x="2724944" y="4785448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BFM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062E4-98B0-4EBB-B65D-4F27DA8A7C38}"/>
              </a:ext>
            </a:extLst>
          </p:cNvPr>
          <p:cNvSpPr txBox="1"/>
          <p:nvPr/>
        </p:nvSpPr>
        <p:spPr>
          <a:xfrm>
            <a:off x="145418" y="4454532"/>
            <a:ext cx="2338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Often on GitHub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Almost always open source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Updated as needed by owners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9E033-7980-4E0E-A4DC-D043ADD522A4}"/>
              </a:ext>
            </a:extLst>
          </p:cNvPr>
          <p:cNvSpPr txBox="1"/>
          <p:nvPr/>
        </p:nvSpPr>
        <p:spPr>
          <a:xfrm>
            <a:off x="145418" y="2045822"/>
            <a:ext cx="2209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On GitHub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open source: GPL v2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25219-4E0D-47FD-A26E-9640A79E7DD1}"/>
              </a:ext>
            </a:extLst>
          </p:cNvPr>
          <p:cNvSpPr/>
          <p:nvPr/>
        </p:nvSpPr>
        <p:spPr>
          <a:xfrm>
            <a:off x="2724944" y="5111735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ShellSIM</a:t>
            </a:r>
            <a:endParaRPr lang="en-GB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6278E-688F-4E93-9F2C-BA5CD4AF5E72}"/>
              </a:ext>
            </a:extLst>
          </p:cNvPr>
          <p:cNvSpPr/>
          <p:nvPr/>
        </p:nvSpPr>
        <p:spPr>
          <a:xfrm>
            <a:off x="2724944" y="5446584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spectral light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192C79-FAC4-4D13-9A97-0DB67ECE93FB}"/>
              </a:ext>
            </a:extLst>
          </p:cNvPr>
          <p:cNvSpPr/>
          <p:nvPr/>
        </p:nvSpPr>
        <p:spPr>
          <a:xfrm>
            <a:off x="2724944" y="5781433"/>
            <a:ext cx="239796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A1D74DF-A22B-4889-9827-AF73280AE986}"/>
              </a:ext>
            </a:extLst>
          </p:cNvPr>
          <p:cNvSpPr/>
          <p:nvPr/>
        </p:nvSpPr>
        <p:spPr>
          <a:xfrm>
            <a:off x="5667763" y="2089470"/>
            <a:ext cx="303029" cy="414784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8D52A4-702D-4FC8-BE93-8B4F7BF2B163}"/>
              </a:ext>
            </a:extLst>
          </p:cNvPr>
          <p:cNvSpPr txBox="1"/>
          <p:nvPr/>
        </p:nvSpPr>
        <p:spPr>
          <a:xfrm>
            <a:off x="6122954" y="3901781"/>
            <a:ext cx="2284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Combined at compile time</a:t>
            </a:r>
          </a:p>
          <a:p>
            <a:r>
              <a:rPr lang="en-GB" sz="1400" dirty="0"/>
              <a:t>No changes to FABM needed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F9131B-2A7D-400E-81C6-43AB8BAA3A9B}"/>
              </a:ext>
            </a:extLst>
          </p:cNvPr>
          <p:cNvSpPr/>
          <p:nvPr/>
        </p:nvSpPr>
        <p:spPr>
          <a:xfrm>
            <a:off x="2483768" y="983633"/>
            <a:ext cx="2880320" cy="92453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C2207-DC17-4223-927A-9AEA48B9F9E7}"/>
              </a:ext>
            </a:extLst>
          </p:cNvPr>
          <p:cNvSpPr txBox="1"/>
          <p:nvPr/>
        </p:nvSpPr>
        <p:spPr>
          <a:xfrm>
            <a:off x="2833826" y="828839"/>
            <a:ext cx="218021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external hydrodynamic couplers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2DEEA9-5DCC-4FEE-B624-7050DFE15425}"/>
              </a:ext>
            </a:extLst>
          </p:cNvPr>
          <p:cNvSpPr/>
          <p:nvPr/>
        </p:nvSpPr>
        <p:spPr>
          <a:xfrm>
            <a:off x="2663786" y="1121889"/>
            <a:ext cx="72008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NEMO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74A725-DE9C-4519-AB90-CF5250F0F6F7}"/>
              </a:ext>
            </a:extLst>
          </p:cNvPr>
          <p:cNvSpPr/>
          <p:nvPr/>
        </p:nvSpPr>
        <p:spPr>
          <a:xfrm>
            <a:off x="2663786" y="1441689"/>
            <a:ext cx="72008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ROMS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C63DC1-9961-497C-972B-7CADBECF4C8F}"/>
              </a:ext>
            </a:extLst>
          </p:cNvPr>
          <p:cNvSpPr/>
          <p:nvPr/>
        </p:nvSpPr>
        <p:spPr>
          <a:xfrm>
            <a:off x="3491880" y="1134361"/>
            <a:ext cx="79208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FVCOM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406F4E-5398-4968-8A80-6E13A09F0582}"/>
              </a:ext>
            </a:extLst>
          </p:cNvPr>
          <p:cNvSpPr/>
          <p:nvPr/>
        </p:nvSpPr>
        <p:spPr>
          <a:xfrm>
            <a:off x="3491880" y="1456839"/>
            <a:ext cx="79208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FESOM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F7FE3F-AB69-460E-9769-CD7B614E637D}"/>
              </a:ext>
            </a:extLst>
          </p:cNvPr>
          <p:cNvSpPr/>
          <p:nvPr/>
        </p:nvSpPr>
        <p:spPr>
          <a:xfrm>
            <a:off x="4417188" y="1144043"/>
            <a:ext cx="79208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SCHISM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6B58EC-A73E-46E9-97B7-19D32661D779}"/>
              </a:ext>
            </a:extLst>
          </p:cNvPr>
          <p:cNvSpPr/>
          <p:nvPr/>
        </p:nvSpPr>
        <p:spPr>
          <a:xfrm>
            <a:off x="4417188" y="1465860"/>
            <a:ext cx="792088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0007C3-EFF4-4EA6-8AC8-D280408DD53F}"/>
              </a:ext>
            </a:extLst>
          </p:cNvPr>
          <p:cNvSpPr txBox="1"/>
          <p:nvPr/>
        </p:nvSpPr>
        <p:spPr>
          <a:xfrm>
            <a:off x="145418" y="1043216"/>
            <a:ext cx="2209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Distributed as part of physical model, or as fork</a:t>
            </a:r>
          </a:p>
        </p:txBody>
      </p:sp>
    </p:spTree>
    <p:extLst>
      <p:ext uri="{BB962C8B-B14F-4D97-AF65-F5344CB8AC3E}">
        <p14:creationId xmlns:p14="http://schemas.microsoft.com/office/powerpoint/2010/main" val="284601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17" grpId="0" animBg="1"/>
      <p:bldP spid="18" grpId="0" animBg="1"/>
      <p:bldP spid="27" grpId="0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EB3-F526-4917-AB29-7CFF8675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does FABM actually do?</a:t>
            </a:r>
            <a:br>
              <a:rPr lang="en-GB" dirty="0"/>
            </a:br>
            <a:r>
              <a:rPr lang="en-GB" sz="2800" dirty="0"/>
              <a:t>1. Define communication between physics and BGC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235604-C308-4F05-8B5B-3172171F64D7}"/>
              </a:ext>
            </a:extLst>
          </p:cNvPr>
          <p:cNvGrpSpPr/>
          <p:nvPr/>
        </p:nvGrpSpPr>
        <p:grpSpPr>
          <a:xfrm>
            <a:off x="1650533" y="1700808"/>
            <a:ext cx="5842934" cy="2304256"/>
            <a:chOff x="2051720" y="1628800"/>
            <a:chExt cx="5112568" cy="20162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DC76D2-21FB-4AC0-9B73-139C4B0AE84B}"/>
                </a:ext>
              </a:extLst>
            </p:cNvPr>
            <p:cNvSpPr/>
            <p:nvPr/>
          </p:nvSpPr>
          <p:spPr>
            <a:xfrm>
              <a:off x="4572000" y="1628800"/>
              <a:ext cx="2592288" cy="20162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000" dirty="0"/>
                <a:t>BGC</a:t>
              </a:r>
            </a:p>
            <a:p>
              <a:pPr algn="ctr"/>
              <a:endParaRPr lang="en-GB" sz="2000" dirty="0"/>
            </a:p>
            <a:p>
              <a:pPr algn="ctr"/>
              <a:r>
                <a:rPr lang="en-GB" sz="1600" dirty="0"/>
                <a:t>initialize</a:t>
              </a:r>
            </a:p>
            <a:p>
              <a:pPr algn="ctr"/>
              <a:r>
                <a:rPr lang="en-GB" sz="1600" dirty="0"/>
                <a:t>do</a:t>
              </a:r>
            </a:p>
            <a:p>
              <a:pPr algn="ctr"/>
              <a:r>
                <a:rPr lang="en-GB" sz="1600" dirty="0" err="1"/>
                <a:t>do_bottom</a:t>
              </a:r>
              <a:endParaRPr lang="en-GB" sz="1600" dirty="0"/>
            </a:p>
            <a:p>
              <a:pPr algn="ctr"/>
              <a:r>
                <a:rPr lang="en-GB" sz="1600" dirty="0" err="1"/>
                <a:t>do_surface</a:t>
              </a:r>
              <a:endParaRPr lang="en-GB" sz="1600" dirty="0"/>
            </a:p>
            <a:p>
              <a:pPr algn="ctr"/>
              <a:r>
                <a:rPr lang="en-GB" sz="1600" dirty="0" err="1"/>
                <a:t>get_vertical_movement</a:t>
              </a:r>
              <a:endParaRPr lang="en-GB" sz="1600" dirty="0"/>
            </a:p>
            <a:p>
              <a:pPr algn="ctr"/>
              <a:r>
                <a:rPr lang="en-GB" sz="1600" dirty="0" err="1"/>
                <a:t>get_light</a:t>
              </a:r>
              <a:endParaRPr lang="en-GB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5CA939-3286-4235-AB3A-0C4EF54FDBE7}"/>
                </a:ext>
              </a:extLst>
            </p:cNvPr>
            <p:cNvSpPr/>
            <p:nvPr/>
          </p:nvSpPr>
          <p:spPr>
            <a:xfrm>
              <a:off x="2051720" y="1628800"/>
              <a:ext cx="2520280" cy="2016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FABM</a:t>
              </a:r>
            </a:p>
            <a:p>
              <a:pPr algn="ctr"/>
              <a:endParaRPr lang="en-GB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get_parameter</a:t>
              </a:r>
              <a:endParaRPr lang="en-GB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register_state_variable</a:t>
              </a:r>
              <a:endParaRPr lang="en-GB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register_diagnostic_variable</a:t>
              </a:r>
              <a:endParaRPr lang="en-GB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register_dependency</a:t>
              </a:r>
              <a:endParaRPr lang="en-GB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add_to_aggregate_variable</a:t>
              </a:r>
              <a:endParaRPr lang="en-GB" sz="1600" dirty="0">
                <a:solidFill>
                  <a:schemeClr val="tx1"/>
                </a:solidFill>
              </a:endParaRPr>
            </a:p>
            <a:p>
              <a:pPr algn="ctr"/>
              <a:endParaRPr lang="en-GB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897004-8157-4EF5-A25F-02C4EF698D98}"/>
              </a:ext>
            </a:extLst>
          </p:cNvPr>
          <p:cNvSpPr txBox="1"/>
          <p:nvPr/>
        </p:nvSpPr>
        <p:spPr>
          <a:xfrm>
            <a:off x="2095232" y="4509120"/>
            <a:ext cx="49535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It’s a </a:t>
            </a:r>
            <a:r>
              <a:rPr lang="en-GB" sz="2400" b="1" dirty="0"/>
              <a:t>contract</a:t>
            </a:r>
            <a:endParaRPr lang="en-GB" b="1" dirty="0"/>
          </a:p>
          <a:p>
            <a:pPr algn="ctr"/>
            <a:r>
              <a:rPr lang="en-GB" dirty="0"/>
              <a:t>designed to remain stable</a:t>
            </a:r>
          </a:p>
          <a:p>
            <a:pPr algn="ctr"/>
            <a:r>
              <a:rPr lang="en-GB" dirty="0"/>
              <a:t>backward compatibility is preserved when possible</a:t>
            </a:r>
          </a:p>
        </p:txBody>
      </p:sp>
    </p:spTree>
    <p:extLst>
      <p:ext uri="{BB962C8B-B14F-4D97-AF65-F5344CB8AC3E}">
        <p14:creationId xmlns:p14="http://schemas.microsoft.com/office/powerpoint/2010/main" val="80506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EB3-F526-4917-AB29-7CFF8675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does FABM actually do?</a:t>
            </a:r>
            <a:br>
              <a:rPr lang="en-GB" dirty="0"/>
            </a:br>
            <a:r>
              <a:rPr lang="en-GB" sz="2800" dirty="0"/>
              <a:t>2. Call ordering based on dependencies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CEB2D-1236-47B9-8C84-F791C8C3A8D3}"/>
              </a:ext>
            </a:extLst>
          </p:cNvPr>
          <p:cNvSpPr/>
          <p:nvPr/>
        </p:nvSpPr>
        <p:spPr>
          <a:xfrm>
            <a:off x="2987824" y="4797152"/>
            <a:ext cx="2663378" cy="519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light absorption [interior]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B4537-FD06-4AB3-A011-BEA72824AA37}"/>
              </a:ext>
            </a:extLst>
          </p:cNvPr>
          <p:cNvSpPr/>
          <p:nvPr/>
        </p:nvSpPr>
        <p:spPr>
          <a:xfrm>
            <a:off x="3059832" y="1931072"/>
            <a:ext cx="2663378" cy="521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zenith angle [surface]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FB35D-DBC6-4779-B7BC-EC48D1E82740}"/>
              </a:ext>
            </a:extLst>
          </p:cNvPr>
          <p:cNvSpPr/>
          <p:nvPr/>
        </p:nvSpPr>
        <p:spPr>
          <a:xfrm>
            <a:off x="755576" y="3367041"/>
            <a:ext cx="2664296" cy="5192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light [column]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9AA262-AAC4-441C-A324-ED75113EF0FD}"/>
              </a:ext>
            </a:extLst>
          </p:cNvPr>
          <p:cNvSpPr/>
          <p:nvPr/>
        </p:nvSpPr>
        <p:spPr>
          <a:xfrm>
            <a:off x="5508104" y="3363221"/>
            <a:ext cx="2664296" cy="521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phytoplankton [interior]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F973DE7-7337-4C99-A1D0-56173D30BD36}"/>
              </a:ext>
            </a:extLst>
          </p:cNvPr>
          <p:cNvCxnSpPr>
            <a:stCxn id="6" idx="1"/>
            <a:endCxn id="8" idx="2"/>
          </p:cNvCxnSpPr>
          <p:nvPr/>
        </p:nvCxnSpPr>
        <p:spPr>
          <a:xfrm rot="10800000">
            <a:off x="2087724" y="3886324"/>
            <a:ext cx="900100" cy="117046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1FAC967-8705-4FF4-9081-2D027984B3D1}"/>
              </a:ext>
            </a:extLst>
          </p:cNvPr>
          <p:cNvCxnSpPr>
            <a:stCxn id="7" idx="1"/>
            <a:endCxn id="8" idx="0"/>
          </p:cNvCxnSpPr>
          <p:nvPr/>
        </p:nvCxnSpPr>
        <p:spPr>
          <a:xfrm rot="10800000" flipV="1">
            <a:off x="2087724" y="2191731"/>
            <a:ext cx="972108" cy="117530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06D566-D320-485C-99E2-9C87DEFA12ED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419872" y="3623881"/>
            <a:ext cx="2088232" cy="2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AE91F-02F5-4AEB-A0B5-6DF43CB71EA2}"/>
              </a:ext>
            </a:extLst>
          </p:cNvPr>
          <p:cNvSpPr txBox="1"/>
          <p:nvPr/>
        </p:nvSpPr>
        <p:spPr>
          <a:xfrm>
            <a:off x="1371219" y="5782955"/>
            <a:ext cx="640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(but reality is more complex – ERSEM has 100s of interlinked calls)</a:t>
            </a:r>
          </a:p>
        </p:txBody>
      </p:sp>
    </p:spTree>
    <p:extLst>
      <p:ext uri="{BB962C8B-B14F-4D97-AF65-F5344CB8AC3E}">
        <p14:creationId xmlns:p14="http://schemas.microsoft.com/office/powerpoint/2010/main" val="414415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Title 1286">
            <a:extLst>
              <a:ext uri="{FF2B5EF4-FFF2-40B4-BE49-F238E27FC236}">
                <a16:creationId xmlns:a16="http://schemas.microsoft.com/office/drawing/2014/main" id="{34068977-6492-4453-B727-C034AFE2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does FABM actually do?</a:t>
            </a:r>
            <a:br>
              <a:rPr lang="en-GB" dirty="0"/>
            </a:br>
            <a:r>
              <a:rPr lang="en-GB" sz="2800" dirty="0"/>
              <a:t>3. Pack/unpack data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018573-BC50-40D8-86ED-FD479A670A30}"/>
              </a:ext>
            </a:extLst>
          </p:cNvPr>
          <p:cNvSpPr/>
          <p:nvPr/>
        </p:nvSpPr>
        <p:spPr>
          <a:xfrm>
            <a:off x="6395225" y="1397805"/>
            <a:ext cx="2425247" cy="4623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biogeochemical models</a:t>
            </a:r>
          </a:p>
          <a:p>
            <a:pPr algn="ctr"/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1D, no mask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BC8A5-DBBB-48E4-8E66-89B8512D75C2}"/>
              </a:ext>
            </a:extLst>
          </p:cNvPr>
          <p:cNvSpPr/>
          <p:nvPr/>
        </p:nvSpPr>
        <p:spPr>
          <a:xfrm>
            <a:off x="3434023" y="1397805"/>
            <a:ext cx="2958339" cy="4623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FABM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C352BB-DF1F-403A-925B-675550C9099D}"/>
              </a:ext>
            </a:extLst>
          </p:cNvPr>
          <p:cNvSpPr/>
          <p:nvPr/>
        </p:nvSpPr>
        <p:spPr>
          <a:xfrm>
            <a:off x="5766756" y="2673188"/>
            <a:ext cx="1757572" cy="32536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FDD04-59CF-4185-B44F-66F1E1E536AF}"/>
              </a:ext>
            </a:extLst>
          </p:cNvPr>
          <p:cNvSpPr/>
          <p:nvPr/>
        </p:nvSpPr>
        <p:spPr>
          <a:xfrm>
            <a:off x="5923530" y="3023174"/>
            <a:ext cx="1413784" cy="1013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read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794C48-9A9C-4C80-BAF5-7491CED44FA5}"/>
              </a:ext>
            </a:extLst>
          </p:cNvPr>
          <p:cNvSpPr/>
          <p:nvPr/>
        </p:nvSpPr>
        <p:spPr>
          <a:xfrm>
            <a:off x="5903482" y="4578076"/>
            <a:ext cx="1413784" cy="1225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write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D6052-F517-4323-8987-D4FCFE1E214C}"/>
              </a:ext>
            </a:extLst>
          </p:cNvPr>
          <p:cNvSpPr/>
          <p:nvPr/>
        </p:nvSpPr>
        <p:spPr>
          <a:xfrm>
            <a:off x="323528" y="1397806"/>
            <a:ext cx="3114126" cy="4623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algn="ctr"/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3D + mask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F0339D9-E8CF-4492-8E2E-B01AA3C7A1A8}"/>
              </a:ext>
            </a:extLst>
          </p:cNvPr>
          <p:cNvSpPr/>
          <p:nvPr/>
        </p:nvSpPr>
        <p:spPr>
          <a:xfrm>
            <a:off x="6300192" y="34006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F2DC87E-69FD-4F20-A09C-3179015ACE4B}"/>
              </a:ext>
            </a:extLst>
          </p:cNvPr>
          <p:cNvSpPr/>
          <p:nvPr/>
        </p:nvSpPr>
        <p:spPr>
          <a:xfrm>
            <a:off x="6444208" y="34006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913A49-A1AD-47B0-A180-3512A28D630F}"/>
              </a:ext>
            </a:extLst>
          </p:cNvPr>
          <p:cNvSpPr/>
          <p:nvPr/>
        </p:nvSpPr>
        <p:spPr>
          <a:xfrm>
            <a:off x="6588224" y="34006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783451-4B4C-4F72-9939-7B326A85192C}"/>
              </a:ext>
            </a:extLst>
          </p:cNvPr>
          <p:cNvSpPr/>
          <p:nvPr/>
        </p:nvSpPr>
        <p:spPr>
          <a:xfrm>
            <a:off x="6732240" y="34006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7C22DD2-50B6-498A-A3BC-E2F719778D9E}"/>
              </a:ext>
            </a:extLst>
          </p:cNvPr>
          <p:cNvSpPr/>
          <p:nvPr/>
        </p:nvSpPr>
        <p:spPr>
          <a:xfrm>
            <a:off x="6876256" y="34006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4D50AA2-CCDE-4A24-B899-7C7D2316D1A9}"/>
              </a:ext>
            </a:extLst>
          </p:cNvPr>
          <p:cNvSpPr/>
          <p:nvPr/>
        </p:nvSpPr>
        <p:spPr>
          <a:xfrm>
            <a:off x="6300192" y="35334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C9BD1E-3A7F-44C8-9D9D-57E7A191F057}"/>
              </a:ext>
            </a:extLst>
          </p:cNvPr>
          <p:cNvSpPr/>
          <p:nvPr/>
        </p:nvSpPr>
        <p:spPr>
          <a:xfrm>
            <a:off x="6444208" y="35334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E62B73F-5FAC-4194-8C55-4E93CE0FBA17}"/>
              </a:ext>
            </a:extLst>
          </p:cNvPr>
          <p:cNvSpPr/>
          <p:nvPr/>
        </p:nvSpPr>
        <p:spPr>
          <a:xfrm>
            <a:off x="6588224" y="35334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C7264D-F497-4283-8AB8-69A43D9B1246}"/>
              </a:ext>
            </a:extLst>
          </p:cNvPr>
          <p:cNvSpPr/>
          <p:nvPr/>
        </p:nvSpPr>
        <p:spPr>
          <a:xfrm>
            <a:off x="6732240" y="35334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17FAB2E-9DF1-47F1-B047-EAE3729DC8D4}"/>
              </a:ext>
            </a:extLst>
          </p:cNvPr>
          <p:cNvSpPr/>
          <p:nvPr/>
        </p:nvSpPr>
        <p:spPr>
          <a:xfrm>
            <a:off x="6876256" y="35334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2C1E90-C3A5-49E0-9C75-1C41B1C9BA27}"/>
              </a:ext>
            </a:extLst>
          </p:cNvPr>
          <p:cNvSpPr/>
          <p:nvPr/>
        </p:nvSpPr>
        <p:spPr>
          <a:xfrm>
            <a:off x="6300192" y="36774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5B9566-FCE6-47EC-B8AE-CB036F8DBB7B}"/>
              </a:ext>
            </a:extLst>
          </p:cNvPr>
          <p:cNvSpPr/>
          <p:nvPr/>
        </p:nvSpPr>
        <p:spPr>
          <a:xfrm>
            <a:off x="6444208" y="36774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8D44DC-D3E2-4B68-BD5E-2CE8DBEDF408}"/>
              </a:ext>
            </a:extLst>
          </p:cNvPr>
          <p:cNvSpPr/>
          <p:nvPr/>
        </p:nvSpPr>
        <p:spPr>
          <a:xfrm>
            <a:off x="6588224" y="36774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66E762-F648-410E-AF43-B9351A57A832}"/>
              </a:ext>
            </a:extLst>
          </p:cNvPr>
          <p:cNvSpPr/>
          <p:nvPr/>
        </p:nvSpPr>
        <p:spPr>
          <a:xfrm>
            <a:off x="6732240" y="36774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FCE2E3-0116-4423-93EA-2598593CA7F8}"/>
              </a:ext>
            </a:extLst>
          </p:cNvPr>
          <p:cNvSpPr/>
          <p:nvPr/>
        </p:nvSpPr>
        <p:spPr>
          <a:xfrm>
            <a:off x="6876256" y="36774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D928006-1046-4203-8E67-2A6FD740DAF0}"/>
              </a:ext>
            </a:extLst>
          </p:cNvPr>
          <p:cNvCxnSpPr>
            <a:cxnSpLocks/>
            <a:stCxn id="16" idx="1"/>
            <a:endCxn id="1284" idx="3"/>
          </p:cNvCxnSpPr>
          <p:nvPr/>
        </p:nvCxnSpPr>
        <p:spPr>
          <a:xfrm flipH="1" flipV="1">
            <a:off x="4263514" y="5166568"/>
            <a:ext cx="1639968" cy="2425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FC063F14-6C16-4F01-981D-919B09C23C31}"/>
              </a:ext>
            </a:extLst>
          </p:cNvPr>
          <p:cNvSpPr/>
          <p:nvPr/>
        </p:nvSpPr>
        <p:spPr>
          <a:xfrm>
            <a:off x="7632119" y="3956135"/>
            <a:ext cx="992492" cy="917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/>
              <a:t>all</a:t>
            </a:r>
          </a:p>
          <a:p>
            <a:pPr algn="ctr"/>
            <a:r>
              <a:rPr lang="en-GB" sz="1200" dirty="0"/>
              <a:t>operations</a:t>
            </a:r>
          </a:p>
        </p:txBody>
      </p:sp>
      <p:cxnSp>
        <p:nvCxnSpPr>
          <p:cNvPr id="127" name="Elbow Connector 563">
            <a:extLst>
              <a:ext uri="{FF2B5EF4-FFF2-40B4-BE49-F238E27FC236}">
                <a16:creationId xmlns:a16="http://schemas.microsoft.com/office/drawing/2014/main" id="{C1B950AD-DED5-4BEF-9E74-606BC7594C8A}"/>
              </a:ext>
            </a:extLst>
          </p:cNvPr>
          <p:cNvCxnSpPr>
            <a:cxnSpLocks/>
            <a:stCxn id="15" idx="3"/>
            <a:endCxn id="126" idx="0"/>
          </p:cNvCxnSpPr>
          <p:nvPr/>
        </p:nvCxnSpPr>
        <p:spPr>
          <a:xfrm>
            <a:off x="7337314" y="3530124"/>
            <a:ext cx="791051" cy="426011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564">
            <a:extLst>
              <a:ext uri="{FF2B5EF4-FFF2-40B4-BE49-F238E27FC236}">
                <a16:creationId xmlns:a16="http://schemas.microsoft.com/office/drawing/2014/main" id="{9311C74D-9A0E-498D-AE32-A67846992B95}"/>
              </a:ext>
            </a:extLst>
          </p:cNvPr>
          <p:cNvCxnSpPr>
            <a:cxnSpLocks/>
            <a:stCxn id="126" idx="4"/>
            <a:endCxn id="16" idx="3"/>
          </p:cNvCxnSpPr>
          <p:nvPr/>
        </p:nvCxnSpPr>
        <p:spPr>
          <a:xfrm rot="5400000">
            <a:off x="7563998" y="4626456"/>
            <a:ext cx="317636" cy="811099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290B5C77-B1CE-4F7D-9DFE-204E07D55896}"/>
              </a:ext>
            </a:extLst>
          </p:cNvPr>
          <p:cNvGrpSpPr/>
          <p:nvPr/>
        </p:nvGrpSpPr>
        <p:grpSpPr>
          <a:xfrm>
            <a:off x="674138" y="2489874"/>
            <a:ext cx="1017542" cy="724276"/>
            <a:chOff x="457657" y="2889939"/>
            <a:chExt cx="1017542" cy="724276"/>
          </a:xfrm>
        </p:grpSpPr>
        <p:sp>
          <p:nvSpPr>
            <p:cNvPr id="422" name="Parallelogram 421">
              <a:extLst>
                <a:ext uri="{FF2B5EF4-FFF2-40B4-BE49-F238E27FC236}">
                  <a16:creationId xmlns:a16="http://schemas.microsoft.com/office/drawing/2014/main" id="{CF792787-F0A2-4E5C-8C53-074800E9FC35}"/>
                </a:ext>
              </a:extLst>
            </p:cNvPr>
            <p:cNvSpPr/>
            <p:nvPr/>
          </p:nvSpPr>
          <p:spPr>
            <a:xfrm>
              <a:off x="45783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Parallelogram 422">
              <a:extLst>
                <a:ext uri="{FF2B5EF4-FFF2-40B4-BE49-F238E27FC236}">
                  <a16:creationId xmlns:a16="http://schemas.microsoft.com/office/drawing/2014/main" id="{B153BA2A-8670-4A5A-A696-6E71AB93420B}"/>
                </a:ext>
              </a:extLst>
            </p:cNvPr>
            <p:cNvSpPr/>
            <p:nvPr/>
          </p:nvSpPr>
          <p:spPr>
            <a:xfrm rot="5400000" flipH="1">
              <a:off x="53018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" name="Parallelogram 423">
              <a:extLst>
                <a:ext uri="{FF2B5EF4-FFF2-40B4-BE49-F238E27FC236}">
                  <a16:creationId xmlns:a16="http://schemas.microsoft.com/office/drawing/2014/main" id="{31A09241-4AD2-496A-BED8-707EBEBE4304}"/>
                </a:ext>
              </a:extLst>
            </p:cNvPr>
            <p:cNvSpPr/>
            <p:nvPr/>
          </p:nvSpPr>
          <p:spPr>
            <a:xfrm>
              <a:off x="50737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Parallelogram 424">
              <a:extLst>
                <a:ext uri="{FF2B5EF4-FFF2-40B4-BE49-F238E27FC236}">
                  <a16:creationId xmlns:a16="http://schemas.microsoft.com/office/drawing/2014/main" id="{8B2B8CC2-288D-421F-8CEE-48959676D9FF}"/>
                </a:ext>
              </a:extLst>
            </p:cNvPr>
            <p:cNvSpPr/>
            <p:nvPr/>
          </p:nvSpPr>
          <p:spPr>
            <a:xfrm rot="5400000" flipH="1">
              <a:off x="57972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Parallelogram 425">
              <a:extLst>
                <a:ext uri="{FF2B5EF4-FFF2-40B4-BE49-F238E27FC236}">
                  <a16:creationId xmlns:a16="http://schemas.microsoft.com/office/drawing/2014/main" id="{F8ECAC83-B332-4C05-AA3E-E97376900429}"/>
                </a:ext>
              </a:extLst>
            </p:cNvPr>
            <p:cNvSpPr/>
            <p:nvPr/>
          </p:nvSpPr>
          <p:spPr>
            <a:xfrm>
              <a:off x="55693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7" name="Parallelogram 426">
              <a:extLst>
                <a:ext uri="{FF2B5EF4-FFF2-40B4-BE49-F238E27FC236}">
                  <a16:creationId xmlns:a16="http://schemas.microsoft.com/office/drawing/2014/main" id="{7043B276-5017-4D8F-B954-DAC229019B36}"/>
                </a:ext>
              </a:extLst>
            </p:cNvPr>
            <p:cNvSpPr/>
            <p:nvPr/>
          </p:nvSpPr>
          <p:spPr>
            <a:xfrm rot="5400000" flipH="1">
              <a:off x="62928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5" name="Parallelogram 414">
              <a:extLst>
                <a:ext uri="{FF2B5EF4-FFF2-40B4-BE49-F238E27FC236}">
                  <a16:creationId xmlns:a16="http://schemas.microsoft.com/office/drawing/2014/main" id="{EFD4AFE3-1E5D-408C-B339-BDEB77622700}"/>
                </a:ext>
              </a:extLst>
            </p:cNvPr>
            <p:cNvSpPr/>
            <p:nvPr/>
          </p:nvSpPr>
          <p:spPr>
            <a:xfrm>
              <a:off x="60261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Parallelogram 415">
              <a:extLst>
                <a:ext uri="{FF2B5EF4-FFF2-40B4-BE49-F238E27FC236}">
                  <a16:creationId xmlns:a16="http://schemas.microsoft.com/office/drawing/2014/main" id="{36612170-B107-4B0E-95F0-493826B391D6}"/>
                </a:ext>
              </a:extLst>
            </p:cNvPr>
            <p:cNvSpPr/>
            <p:nvPr/>
          </p:nvSpPr>
          <p:spPr>
            <a:xfrm rot="5400000" flipH="1">
              <a:off x="67496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Parallelogram 416">
              <a:extLst>
                <a:ext uri="{FF2B5EF4-FFF2-40B4-BE49-F238E27FC236}">
                  <a16:creationId xmlns:a16="http://schemas.microsoft.com/office/drawing/2014/main" id="{423ECBC3-F2C6-473C-AC3F-FFC8333F7DAA}"/>
                </a:ext>
              </a:extLst>
            </p:cNvPr>
            <p:cNvSpPr/>
            <p:nvPr/>
          </p:nvSpPr>
          <p:spPr>
            <a:xfrm>
              <a:off x="65214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Parallelogram 417">
              <a:extLst>
                <a:ext uri="{FF2B5EF4-FFF2-40B4-BE49-F238E27FC236}">
                  <a16:creationId xmlns:a16="http://schemas.microsoft.com/office/drawing/2014/main" id="{26764D69-9722-42ED-B886-2D46DD540E42}"/>
                </a:ext>
              </a:extLst>
            </p:cNvPr>
            <p:cNvSpPr/>
            <p:nvPr/>
          </p:nvSpPr>
          <p:spPr>
            <a:xfrm rot="5400000" flipH="1">
              <a:off x="72449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Parallelogram 418">
              <a:extLst>
                <a:ext uri="{FF2B5EF4-FFF2-40B4-BE49-F238E27FC236}">
                  <a16:creationId xmlns:a16="http://schemas.microsoft.com/office/drawing/2014/main" id="{3951BE76-7D7E-439E-8D73-41C7B0F49C39}"/>
                </a:ext>
              </a:extLst>
            </p:cNvPr>
            <p:cNvSpPr/>
            <p:nvPr/>
          </p:nvSpPr>
          <p:spPr>
            <a:xfrm>
              <a:off x="70170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Parallelogram 419">
              <a:extLst>
                <a:ext uri="{FF2B5EF4-FFF2-40B4-BE49-F238E27FC236}">
                  <a16:creationId xmlns:a16="http://schemas.microsoft.com/office/drawing/2014/main" id="{5F6D8C38-574C-490D-949C-207C0F5D9887}"/>
                </a:ext>
              </a:extLst>
            </p:cNvPr>
            <p:cNvSpPr/>
            <p:nvPr/>
          </p:nvSpPr>
          <p:spPr>
            <a:xfrm rot="5400000" flipH="1">
              <a:off x="77405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Parallelogram 407">
              <a:extLst>
                <a:ext uri="{FF2B5EF4-FFF2-40B4-BE49-F238E27FC236}">
                  <a16:creationId xmlns:a16="http://schemas.microsoft.com/office/drawing/2014/main" id="{B7E0197A-026C-4AE3-83B6-080B4201164C}"/>
                </a:ext>
              </a:extLst>
            </p:cNvPr>
            <p:cNvSpPr/>
            <p:nvPr/>
          </p:nvSpPr>
          <p:spPr>
            <a:xfrm>
              <a:off x="74738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Parallelogram 408">
              <a:extLst>
                <a:ext uri="{FF2B5EF4-FFF2-40B4-BE49-F238E27FC236}">
                  <a16:creationId xmlns:a16="http://schemas.microsoft.com/office/drawing/2014/main" id="{C42CF2E2-22B8-4A62-8218-38CEA12CD7D1}"/>
                </a:ext>
              </a:extLst>
            </p:cNvPr>
            <p:cNvSpPr/>
            <p:nvPr/>
          </p:nvSpPr>
          <p:spPr>
            <a:xfrm rot="5400000" flipH="1">
              <a:off x="819735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Parallelogram 409">
              <a:extLst>
                <a:ext uri="{FF2B5EF4-FFF2-40B4-BE49-F238E27FC236}">
                  <a16:creationId xmlns:a16="http://schemas.microsoft.com/office/drawing/2014/main" id="{13B9A12F-A626-4052-BEC9-F89060EDF41D}"/>
                </a:ext>
              </a:extLst>
            </p:cNvPr>
            <p:cNvSpPr/>
            <p:nvPr/>
          </p:nvSpPr>
          <p:spPr>
            <a:xfrm>
              <a:off x="79692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Parallelogram 410">
              <a:extLst>
                <a:ext uri="{FF2B5EF4-FFF2-40B4-BE49-F238E27FC236}">
                  <a16:creationId xmlns:a16="http://schemas.microsoft.com/office/drawing/2014/main" id="{A4BEBB0C-EE22-4554-9A90-2A8CD128B52A}"/>
                </a:ext>
              </a:extLst>
            </p:cNvPr>
            <p:cNvSpPr/>
            <p:nvPr/>
          </p:nvSpPr>
          <p:spPr>
            <a:xfrm rot="5400000" flipH="1">
              <a:off x="869273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Parallelogram 411">
              <a:extLst>
                <a:ext uri="{FF2B5EF4-FFF2-40B4-BE49-F238E27FC236}">
                  <a16:creationId xmlns:a16="http://schemas.microsoft.com/office/drawing/2014/main" id="{794C6AAC-6B45-497E-BB0D-953B652D802F}"/>
                </a:ext>
              </a:extLst>
            </p:cNvPr>
            <p:cNvSpPr/>
            <p:nvPr/>
          </p:nvSpPr>
          <p:spPr>
            <a:xfrm>
              <a:off x="84648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Parallelogram 412">
              <a:extLst>
                <a:ext uri="{FF2B5EF4-FFF2-40B4-BE49-F238E27FC236}">
                  <a16:creationId xmlns:a16="http://schemas.microsoft.com/office/drawing/2014/main" id="{D6497B9D-F1EB-47B4-BF00-3A859F629613}"/>
                </a:ext>
              </a:extLst>
            </p:cNvPr>
            <p:cNvSpPr/>
            <p:nvPr/>
          </p:nvSpPr>
          <p:spPr>
            <a:xfrm rot="5400000" flipH="1">
              <a:off x="918831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Parallelogram 400">
              <a:extLst>
                <a:ext uri="{FF2B5EF4-FFF2-40B4-BE49-F238E27FC236}">
                  <a16:creationId xmlns:a16="http://schemas.microsoft.com/office/drawing/2014/main" id="{07AE235B-3639-4127-8198-0EAAE5122866}"/>
                </a:ext>
              </a:extLst>
            </p:cNvPr>
            <p:cNvSpPr/>
            <p:nvPr/>
          </p:nvSpPr>
          <p:spPr>
            <a:xfrm>
              <a:off x="89215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Parallelogram 401">
              <a:extLst>
                <a:ext uri="{FF2B5EF4-FFF2-40B4-BE49-F238E27FC236}">
                  <a16:creationId xmlns:a16="http://schemas.microsoft.com/office/drawing/2014/main" id="{B4BF5FF7-0B07-4443-8076-3FC23124E560}"/>
                </a:ext>
              </a:extLst>
            </p:cNvPr>
            <p:cNvSpPr/>
            <p:nvPr/>
          </p:nvSpPr>
          <p:spPr>
            <a:xfrm rot="5400000" flipH="1">
              <a:off x="96450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Parallelogram 402">
              <a:extLst>
                <a:ext uri="{FF2B5EF4-FFF2-40B4-BE49-F238E27FC236}">
                  <a16:creationId xmlns:a16="http://schemas.microsoft.com/office/drawing/2014/main" id="{C833E0DD-5235-438F-97F4-7A27F213F480}"/>
                </a:ext>
              </a:extLst>
            </p:cNvPr>
            <p:cNvSpPr/>
            <p:nvPr/>
          </p:nvSpPr>
          <p:spPr>
            <a:xfrm>
              <a:off x="94169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Parallelogram 403">
              <a:extLst>
                <a:ext uri="{FF2B5EF4-FFF2-40B4-BE49-F238E27FC236}">
                  <a16:creationId xmlns:a16="http://schemas.microsoft.com/office/drawing/2014/main" id="{7C0550B1-DBC2-4DDB-9AC9-207665F837AE}"/>
                </a:ext>
              </a:extLst>
            </p:cNvPr>
            <p:cNvSpPr/>
            <p:nvPr/>
          </p:nvSpPr>
          <p:spPr>
            <a:xfrm rot="5400000" flipH="1">
              <a:off x="101404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Parallelogram 404">
              <a:extLst>
                <a:ext uri="{FF2B5EF4-FFF2-40B4-BE49-F238E27FC236}">
                  <a16:creationId xmlns:a16="http://schemas.microsoft.com/office/drawing/2014/main" id="{F7AF4A29-408A-4F03-854D-CE9DBEB49D89}"/>
                </a:ext>
              </a:extLst>
            </p:cNvPr>
            <p:cNvSpPr/>
            <p:nvPr/>
          </p:nvSpPr>
          <p:spPr>
            <a:xfrm>
              <a:off x="99125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Parallelogram 405">
              <a:extLst>
                <a:ext uri="{FF2B5EF4-FFF2-40B4-BE49-F238E27FC236}">
                  <a16:creationId xmlns:a16="http://schemas.microsoft.com/office/drawing/2014/main" id="{BD0643A4-BA04-4A62-B117-94996B4C30F0}"/>
                </a:ext>
              </a:extLst>
            </p:cNvPr>
            <p:cNvSpPr/>
            <p:nvPr/>
          </p:nvSpPr>
          <p:spPr>
            <a:xfrm rot="5400000" flipH="1">
              <a:off x="106360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Parallelogram 393">
              <a:extLst>
                <a:ext uri="{FF2B5EF4-FFF2-40B4-BE49-F238E27FC236}">
                  <a16:creationId xmlns:a16="http://schemas.microsoft.com/office/drawing/2014/main" id="{2B7CAABA-5ACF-44E6-8E94-9D4DEF9F19A6}"/>
                </a:ext>
              </a:extLst>
            </p:cNvPr>
            <p:cNvSpPr/>
            <p:nvPr/>
          </p:nvSpPr>
          <p:spPr>
            <a:xfrm>
              <a:off x="103693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Parallelogram 394">
              <a:extLst>
                <a:ext uri="{FF2B5EF4-FFF2-40B4-BE49-F238E27FC236}">
                  <a16:creationId xmlns:a16="http://schemas.microsoft.com/office/drawing/2014/main" id="{2B22EC99-A512-43F4-B6C5-75D4F5AE1A74}"/>
                </a:ext>
              </a:extLst>
            </p:cNvPr>
            <p:cNvSpPr/>
            <p:nvPr/>
          </p:nvSpPr>
          <p:spPr>
            <a:xfrm rot="5400000" flipH="1">
              <a:off x="110928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Parallelogram 395">
              <a:extLst>
                <a:ext uri="{FF2B5EF4-FFF2-40B4-BE49-F238E27FC236}">
                  <a16:creationId xmlns:a16="http://schemas.microsoft.com/office/drawing/2014/main" id="{CAABADAE-44B1-49BD-84B6-72961B225AD0}"/>
                </a:ext>
              </a:extLst>
            </p:cNvPr>
            <p:cNvSpPr/>
            <p:nvPr/>
          </p:nvSpPr>
          <p:spPr>
            <a:xfrm>
              <a:off x="108646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Parallelogram 396">
              <a:extLst>
                <a:ext uri="{FF2B5EF4-FFF2-40B4-BE49-F238E27FC236}">
                  <a16:creationId xmlns:a16="http://schemas.microsoft.com/office/drawing/2014/main" id="{B4DB12C1-F29B-4562-915F-F472F86C76C7}"/>
                </a:ext>
              </a:extLst>
            </p:cNvPr>
            <p:cNvSpPr/>
            <p:nvPr/>
          </p:nvSpPr>
          <p:spPr>
            <a:xfrm rot="5400000" flipH="1">
              <a:off x="115881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Parallelogram 397">
              <a:extLst>
                <a:ext uri="{FF2B5EF4-FFF2-40B4-BE49-F238E27FC236}">
                  <a16:creationId xmlns:a16="http://schemas.microsoft.com/office/drawing/2014/main" id="{3B65B68C-468D-4D04-9396-FCF25BDC2AB9}"/>
                </a:ext>
              </a:extLst>
            </p:cNvPr>
            <p:cNvSpPr/>
            <p:nvPr/>
          </p:nvSpPr>
          <p:spPr>
            <a:xfrm>
              <a:off x="113602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Parallelogram 398">
              <a:extLst>
                <a:ext uri="{FF2B5EF4-FFF2-40B4-BE49-F238E27FC236}">
                  <a16:creationId xmlns:a16="http://schemas.microsoft.com/office/drawing/2014/main" id="{BB5D93A5-8315-40A5-B3F9-B4B9A1F4E1E0}"/>
                </a:ext>
              </a:extLst>
            </p:cNvPr>
            <p:cNvSpPr/>
            <p:nvPr/>
          </p:nvSpPr>
          <p:spPr>
            <a:xfrm rot="5400000" flipH="1">
              <a:off x="120837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Parallelogram 386">
              <a:extLst>
                <a:ext uri="{FF2B5EF4-FFF2-40B4-BE49-F238E27FC236}">
                  <a16:creationId xmlns:a16="http://schemas.microsoft.com/office/drawing/2014/main" id="{6E7675D1-6A1A-486F-B4A9-B0E60C3AB079}"/>
                </a:ext>
              </a:extLst>
            </p:cNvPr>
            <p:cNvSpPr/>
            <p:nvPr/>
          </p:nvSpPr>
          <p:spPr>
            <a:xfrm>
              <a:off x="118170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Parallelogram 388">
              <a:extLst>
                <a:ext uri="{FF2B5EF4-FFF2-40B4-BE49-F238E27FC236}">
                  <a16:creationId xmlns:a16="http://schemas.microsoft.com/office/drawing/2014/main" id="{2455E222-D0D4-4912-9383-46DF41439169}"/>
                </a:ext>
              </a:extLst>
            </p:cNvPr>
            <p:cNvSpPr/>
            <p:nvPr/>
          </p:nvSpPr>
          <p:spPr>
            <a:xfrm>
              <a:off x="123124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Parallelogram 390">
              <a:extLst>
                <a:ext uri="{FF2B5EF4-FFF2-40B4-BE49-F238E27FC236}">
                  <a16:creationId xmlns:a16="http://schemas.microsoft.com/office/drawing/2014/main" id="{3C2E11BD-38C9-4673-908A-9ACB9723CC04}"/>
                </a:ext>
              </a:extLst>
            </p:cNvPr>
            <p:cNvSpPr/>
            <p:nvPr/>
          </p:nvSpPr>
          <p:spPr>
            <a:xfrm>
              <a:off x="128080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CF0A5D74-9EB0-4562-960A-8C2738864176}"/>
                </a:ext>
              </a:extLst>
            </p:cNvPr>
            <p:cNvGrpSpPr/>
            <p:nvPr/>
          </p:nvGrpSpPr>
          <p:grpSpPr>
            <a:xfrm>
              <a:off x="457657" y="2889939"/>
              <a:ext cx="1017542" cy="293323"/>
              <a:chOff x="457657" y="2889939"/>
              <a:chExt cx="1017542" cy="29332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86BFD68-E6DC-4EE6-83E8-35E91B24079F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645A11D6-E938-4E4F-8C89-1A0D5CE864F7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99F75F9-84FF-4E37-AFE2-EB0E52950969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6E963C0B-1356-4F74-9756-A9496C031893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A85B388F-A2F2-4BA8-8053-A7A1EA4FF425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0A95DAF2-00BB-4C8E-881A-09D748A5F260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8" name="Parallelogram 387">
                <a:extLst>
                  <a:ext uri="{FF2B5EF4-FFF2-40B4-BE49-F238E27FC236}">
                    <a16:creationId xmlns:a16="http://schemas.microsoft.com/office/drawing/2014/main" id="{621BA535-940B-496A-B5F5-9F228891A833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0" name="Parallelogram 389">
                <a:extLst>
                  <a:ext uri="{FF2B5EF4-FFF2-40B4-BE49-F238E27FC236}">
                    <a16:creationId xmlns:a16="http://schemas.microsoft.com/office/drawing/2014/main" id="{10F648AA-4F94-4EB3-BF91-81142BB08ACC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2" name="Parallelogram 391">
                <a:extLst>
                  <a:ext uri="{FF2B5EF4-FFF2-40B4-BE49-F238E27FC236}">
                    <a16:creationId xmlns:a16="http://schemas.microsoft.com/office/drawing/2014/main" id="{B48AA3B1-71DD-4B8D-99DC-487166AD4277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C808D393-8771-4A7A-9DE8-0B6D08E279B1}"/>
                </a:ext>
              </a:extLst>
            </p:cNvPr>
            <p:cNvGrpSpPr/>
            <p:nvPr/>
          </p:nvGrpSpPr>
          <p:grpSpPr>
            <a:xfrm>
              <a:off x="457657" y="3031387"/>
              <a:ext cx="1017542" cy="293323"/>
              <a:chOff x="457657" y="2889939"/>
              <a:chExt cx="1017542" cy="293323"/>
            </a:xfrm>
          </p:grpSpPr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4691CCC3-0F3B-4843-A11F-8545230E3D46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E5D7A3F8-D23F-4CBB-A7FD-60F08F7730A2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4EBD64A1-898C-4E00-9B6F-D9A662D595DB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A7DDB4E7-44F4-4D97-830A-7CE05677A04C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29796E09-5DD8-4904-BABB-55EEB7D2AC0F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0D722356-C611-4BEF-B53F-CFE1BBDBA2D1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9" name="Parallelogram 748">
                <a:extLst>
                  <a:ext uri="{FF2B5EF4-FFF2-40B4-BE49-F238E27FC236}">
                    <a16:creationId xmlns:a16="http://schemas.microsoft.com/office/drawing/2014/main" id="{721D1687-7E5F-4E63-B25E-1A4472C27D6C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0" name="Parallelogram 749">
                <a:extLst>
                  <a:ext uri="{FF2B5EF4-FFF2-40B4-BE49-F238E27FC236}">
                    <a16:creationId xmlns:a16="http://schemas.microsoft.com/office/drawing/2014/main" id="{A13CDB54-A861-47FA-BA81-A430199331CA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1" name="Parallelogram 750">
                <a:extLst>
                  <a:ext uri="{FF2B5EF4-FFF2-40B4-BE49-F238E27FC236}">
                    <a16:creationId xmlns:a16="http://schemas.microsoft.com/office/drawing/2014/main" id="{389EFC12-EF6D-458C-85BB-60D6C8A85128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9628A0DC-7F00-48F5-ABCF-2944DE94FFE9}"/>
                </a:ext>
              </a:extLst>
            </p:cNvPr>
            <p:cNvGrpSpPr/>
            <p:nvPr/>
          </p:nvGrpSpPr>
          <p:grpSpPr>
            <a:xfrm>
              <a:off x="457657" y="3177595"/>
              <a:ext cx="1017542" cy="293323"/>
              <a:chOff x="457657" y="2889939"/>
              <a:chExt cx="1017542" cy="293323"/>
            </a:xfrm>
          </p:grpSpPr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4A236662-9988-45CE-A528-4CA5EA8087C7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F4ABA709-1178-4650-8064-5DCC6FE77C8E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FCC44EB3-8656-4E87-A4F6-F1C712501070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B77F63B8-7731-4EC3-83EE-043C92D3A985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5CAC499B-0A61-4570-A21B-D825DA10EF19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8DCDEBB9-D9F2-4694-95A5-FE8A33483458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9" name="Parallelogram 768">
                <a:extLst>
                  <a:ext uri="{FF2B5EF4-FFF2-40B4-BE49-F238E27FC236}">
                    <a16:creationId xmlns:a16="http://schemas.microsoft.com/office/drawing/2014/main" id="{7282FDCC-A285-4D2A-AC06-23C0F0544504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0" name="Parallelogram 769">
                <a:extLst>
                  <a:ext uri="{FF2B5EF4-FFF2-40B4-BE49-F238E27FC236}">
                    <a16:creationId xmlns:a16="http://schemas.microsoft.com/office/drawing/2014/main" id="{1E229FEC-3660-41CF-A47D-60E333198426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1" name="Parallelogram 770">
                <a:extLst>
                  <a:ext uri="{FF2B5EF4-FFF2-40B4-BE49-F238E27FC236}">
                    <a16:creationId xmlns:a16="http://schemas.microsoft.com/office/drawing/2014/main" id="{5732DED9-A5E1-423F-A66F-EA0035046A45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FB59BA51-D762-4C06-8442-33339BAD4A20}"/>
                </a:ext>
              </a:extLst>
            </p:cNvPr>
            <p:cNvGrpSpPr/>
            <p:nvPr/>
          </p:nvGrpSpPr>
          <p:grpSpPr>
            <a:xfrm>
              <a:off x="457657" y="3320892"/>
              <a:ext cx="1017542" cy="293323"/>
              <a:chOff x="457657" y="2889939"/>
              <a:chExt cx="1017542" cy="293323"/>
            </a:xfrm>
          </p:grpSpPr>
          <p:sp>
            <p:nvSpPr>
              <p:cNvPr id="773" name="Rectangle 772">
                <a:extLst>
                  <a:ext uri="{FF2B5EF4-FFF2-40B4-BE49-F238E27FC236}">
                    <a16:creationId xmlns:a16="http://schemas.microsoft.com/office/drawing/2014/main" id="{98C1F834-FBF7-4084-A8B6-4CF690EBF699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4" name="Rectangle 773">
                <a:extLst>
                  <a:ext uri="{FF2B5EF4-FFF2-40B4-BE49-F238E27FC236}">
                    <a16:creationId xmlns:a16="http://schemas.microsoft.com/office/drawing/2014/main" id="{445B760A-BC77-45EF-9486-44C43980A04F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5" name="Rectangle 774">
                <a:extLst>
                  <a:ext uri="{FF2B5EF4-FFF2-40B4-BE49-F238E27FC236}">
                    <a16:creationId xmlns:a16="http://schemas.microsoft.com/office/drawing/2014/main" id="{3656217B-66D2-4E62-8680-06942CF32BFA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B02EAB98-7D01-4AB3-82E5-903CA217AF6F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9C4C7732-CBEB-495C-A753-0FF8AB7862D5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8" name="Rectangle 777">
                <a:extLst>
                  <a:ext uri="{FF2B5EF4-FFF2-40B4-BE49-F238E27FC236}">
                    <a16:creationId xmlns:a16="http://schemas.microsoft.com/office/drawing/2014/main" id="{E7895236-DB50-410E-93E3-CF82641E067A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9" name="Parallelogram 778">
                <a:extLst>
                  <a:ext uri="{FF2B5EF4-FFF2-40B4-BE49-F238E27FC236}">
                    <a16:creationId xmlns:a16="http://schemas.microsoft.com/office/drawing/2014/main" id="{95CE1E74-A9BD-46F0-BCC1-BFDF7500CCAA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0" name="Parallelogram 779">
                <a:extLst>
                  <a:ext uri="{FF2B5EF4-FFF2-40B4-BE49-F238E27FC236}">
                    <a16:creationId xmlns:a16="http://schemas.microsoft.com/office/drawing/2014/main" id="{F298C22C-D4AB-4617-9AC8-81BBCD7E1627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1" name="Parallelogram 780">
                <a:extLst>
                  <a:ext uri="{FF2B5EF4-FFF2-40B4-BE49-F238E27FC236}">
                    <a16:creationId xmlns:a16="http://schemas.microsoft.com/office/drawing/2014/main" id="{162E8AF2-E05C-4EB4-9158-D7EDAD23A1CC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1777EB10-A134-4745-A44A-1254E2E183C3}"/>
              </a:ext>
            </a:extLst>
          </p:cNvPr>
          <p:cNvGrpSpPr/>
          <p:nvPr/>
        </p:nvGrpSpPr>
        <p:grpSpPr>
          <a:xfrm>
            <a:off x="674138" y="3312950"/>
            <a:ext cx="1017542" cy="724276"/>
            <a:chOff x="457657" y="2889939"/>
            <a:chExt cx="1017542" cy="724276"/>
          </a:xfrm>
        </p:grpSpPr>
        <p:sp>
          <p:nvSpPr>
            <p:cNvPr id="784" name="Parallelogram 783">
              <a:extLst>
                <a:ext uri="{FF2B5EF4-FFF2-40B4-BE49-F238E27FC236}">
                  <a16:creationId xmlns:a16="http://schemas.microsoft.com/office/drawing/2014/main" id="{FF2D9B51-04EF-47E0-8E21-BDFACEEF3933}"/>
                </a:ext>
              </a:extLst>
            </p:cNvPr>
            <p:cNvSpPr/>
            <p:nvPr/>
          </p:nvSpPr>
          <p:spPr>
            <a:xfrm>
              <a:off x="45783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5" name="Parallelogram 784">
              <a:extLst>
                <a:ext uri="{FF2B5EF4-FFF2-40B4-BE49-F238E27FC236}">
                  <a16:creationId xmlns:a16="http://schemas.microsoft.com/office/drawing/2014/main" id="{FAEE1F09-93A6-4ACD-A7BC-7600B461F6FE}"/>
                </a:ext>
              </a:extLst>
            </p:cNvPr>
            <p:cNvSpPr/>
            <p:nvPr/>
          </p:nvSpPr>
          <p:spPr>
            <a:xfrm rot="5400000" flipH="1">
              <a:off x="53018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6" name="Parallelogram 785">
              <a:extLst>
                <a:ext uri="{FF2B5EF4-FFF2-40B4-BE49-F238E27FC236}">
                  <a16:creationId xmlns:a16="http://schemas.microsoft.com/office/drawing/2014/main" id="{3C187E5B-4D7A-43E4-99B4-6D929A4BA729}"/>
                </a:ext>
              </a:extLst>
            </p:cNvPr>
            <p:cNvSpPr/>
            <p:nvPr/>
          </p:nvSpPr>
          <p:spPr>
            <a:xfrm>
              <a:off x="50737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7" name="Parallelogram 786">
              <a:extLst>
                <a:ext uri="{FF2B5EF4-FFF2-40B4-BE49-F238E27FC236}">
                  <a16:creationId xmlns:a16="http://schemas.microsoft.com/office/drawing/2014/main" id="{F7F69606-43FE-4D21-840E-929129FE4661}"/>
                </a:ext>
              </a:extLst>
            </p:cNvPr>
            <p:cNvSpPr/>
            <p:nvPr/>
          </p:nvSpPr>
          <p:spPr>
            <a:xfrm rot="5400000" flipH="1">
              <a:off x="57972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8" name="Parallelogram 787">
              <a:extLst>
                <a:ext uri="{FF2B5EF4-FFF2-40B4-BE49-F238E27FC236}">
                  <a16:creationId xmlns:a16="http://schemas.microsoft.com/office/drawing/2014/main" id="{89932E9A-77A5-4AF7-9551-8E49DE3AD1F8}"/>
                </a:ext>
              </a:extLst>
            </p:cNvPr>
            <p:cNvSpPr/>
            <p:nvPr/>
          </p:nvSpPr>
          <p:spPr>
            <a:xfrm>
              <a:off x="55693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9" name="Parallelogram 788">
              <a:extLst>
                <a:ext uri="{FF2B5EF4-FFF2-40B4-BE49-F238E27FC236}">
                  <a16:creationId xmlns:a16="http://schemas.microsoft.com/office/drawing/2014/main" id="{F8674A74-97F5-4FE3-A483-D6A1AB942105}"/>
                </a:ext>
              </a:extLst>
            </p:cNvPr>
            <p:cNvSpPr/>
            <p:nvPr/>
          </p:nvSpPr>
          <p:spPr>
            <a:xfrm rot="5400000" flipH="1">
              <a:off x="62928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0" name="Parallelogram 789">
              <a:extLst>
                <a:ext uri="{FF2B5EF4-FFF2-40B4-BE49-F238E27FC236}">
                  <a16:creationId xmlns:a16="http://schemas.microsoft.com/office/drawing/2014/main" id="{4DB6DCD4-4ADC-4479-95A9-0A41A6F213C1}"/>
                </a:ext>
              </a:extLst>
            </p:cNvPr>
            <p:cNvSpPr/>
            <p:nvPr/>
          </p:nvSpPr>
          <p:spPr>
            <a:xfrm>
              <a:off x="60261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1" name="Parallelogram 790">
              <a:extLst>
                <a:ext uri="{FF2B5EF4-FFF2-40B4-BE49-F238E27FC236}">
                  <a16:creationId xmlns:a16="http://schemas.microsoft.com/office/drawing/2014/main" id="{C037AB8A-6CED-451C-A8C4-2C550A7575BD}"/>
                </a:ext>
              </a:extLst>
            </p:cNvPr>
            <p:cNvSpPr/>
            <p:nvPr/>
          </p:nvSpPr>
          <p:spPr>
            <a:xfrm rot="5400000" flipH="1">
              <a:off x="67496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2" name="Parallelogram 791">
              <a:extLst>
                <a:ext uri="{FF2B5EF4-FFF2-40B4-BE49-F238E27FC236}">
                  <a16:creationId xmlns:a16="http://schemas.microsoft.com/office/drawing/2014/main" id="{3B718C82-2FD4-42E5-AB7D-FCEF6197C977}"/>
                </a:ext>
              </a:extLst>
            </p:cNvPr>
            <p:cNvSpPr/>
            <p:nvPr/>
          </p:nvSpPr>
          <p:spPr>
            <a:xfrm>
              <a:off x="65214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3" name="Parallelogram 792">
              <a:extLst>
                <a:ext uri="{FF2B5EF4-FFF2-40B4-BE49-F238E27FC236}">
                  <a16:creationId xmlns:a16="http://schemas.microsoft.com/office/drawing/2014/main" id="{87AA1463-BFA8-4E1D-A6F0-840864C8BDEF}"/>
                </a:ext>
              </a:extLst>
            </p:cNvPr>
            <p:cNvSpPr/>
            <p:nvPr/>
          </p:nvSpPr>
          <p:spPr>
            <a:xfrm rot="5400000" flipH="1">
              <a:off x="72449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4" name="Parallelogram 793">
              <a:extLst>
                <a:ext uri="{FF2B5EF4-FFF2-40B4-BE49-F238E27FC236}">
                  <a16:creationId xmlns:a16="http://schemas.microsoft.com/office/drawing/2014/main" id="{8923A19B-4CC0-4AD4-87E9-796958AA68DB}"/>
                </a:ext>
              </a:extLst>
            </p:cNvPr>
            <p:cNvSpPr/>
            <p:nvPr/>
          </p:nvSpPr>
          <p:spPr>
            <a:xfrm>
              <a:off x="70170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5" name="Parallelogram 794">
              <a:extLst>
                <a:ext uri="{FF2B5EF4-FFF2-40B4-BE49-F238E27FC236}">
                  <a16:creationId xmlns:a16="http://schemas.microsoft.com/office/drawing/2014/main" id="{FD8524CD-0799-48FD-9323-624C39C46830}"/>
                </a:ext>
              </a:extLst>
            </p:cNvPr>
            <p:cNvSpPr/>
            <p:nvPr/>
          </p:nvSpPr>
          <p:spPr>
            <a:xfrm rot="5400000" flipH="1">
              <a:off x="77405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6" name="Parallelogram 795">
              <a:extLst>
                <a:ext uri="{FF2B5EF4-FFF2-40B4-BE49-F238E27FC236}">
                  <a16:creationId xmlns:a16="http://schemas.microsoft.com/office/drawing/2014/main" id="{BBBF79DF-FB2A-4A6D-83BA-5B0BEE5785ED}"/>
                </a:ext>
              </a:extLst>
            </p:cNvPr>
            <p:cNvSpPr/>
            <p:nvPr/>
          </p:nvSpPr>
          <p:spPr>
            <a:xfrm>
              <a:off x="74738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7" name="Parallelogram 796">
              <a:extLst>
                <a:ext uri="{FF2B5EF4-FFF2-40B4-BE49-F238E27FC236}">
                  <a16:creationId xmlns:a16="http://schemas.microsoft.com/office/drawing/2014/main" id="{C1778501-E420-4B0B-A043-C3C90C83935B}"/>
                </a:ext>
              </a:extLst>
            </p:cNvPr>
            <p:cNvSpPr/>
            <p:nvPr/>
          </p:nvSpPr>
          <p:spPr>
            <a:xfrm rot="5400000" flipH="1">
              <a:off x="819735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8" name="Parallelogram 797">
              <a:extLst>
                <a:ext uri="{FF2B5EF4-FFF2-40B4-BE49-F238E27FC236}">
                  <a16:creationId xmlns:a16="http://schemas.microsoft.com/office/drawing/2014/main" id="{112E1EA6-6D2A-44DF-B8B2-0F2176928503}"/>
                </a:ext>
              </a:extLst>
            </p:cNvPr>
            <p:cNvSpPr/>
            <p:nvPr/>
          </p:nvSpPr>
          <p:spPr>
            <a:xfrm>
              <a:off x="79692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9" name="Parallelogram 798">
              <a:extLst>
                <a:ext uri="{FF2B5EF4-FFF2-40B4-BE49-F238E27FC236}">
                  <a16:creationId xmlns:a16="http://schemas.microsoft.com/office/drawing/2014/main" id="{62B57401-1D36-4668-BA29-C6503987289B}"/>
                </a:ext>
              </a:extLst>
            </p:cNvPr>
            <p:cNvSpPr/>
            <p:nvPr/>
          </p:nvSpPr>
          <p:spPr>
            <a:xfrm rot="5400000" flipH="1">
              <a:off x="869273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0" name="Parallelogram 799">
              <a:extLst>
                <a:ext uri="{FF2B5EF4-FFF2-40B4-BE49-F238E27FC236}">
                  <a16:creationId xmlns:a16="http://schemas.microsoft.com/office/drawing/2014/main" id="{F2976D6F-E256-4514-8A74-750379191794}"/>
                </a:ext>
              </a:extLst>
            </p:cNvPr>
            <p:cNvSpPr/>
            <p:nvPr/>
          </p:nvSpPr>
          <p:spPr>
            <a:xfrm>
              <a:off x="84648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1" name="Parallelogram 800">
              <a:extLst>
                <a:ext uri="{FF2B5EF4-FFF2-40B4-BE49-F238E27FC236}">
                  <a16:creationId xmlns:a16="http://schemas.microsoft.com/office/drawing/2014/main" id="{0B8A85D3-C0A2-4638-8EE7-9C6DED030C15}"/>
                </a:ext>
              </a:extLst>
            </p:cNvPr>
            <p:cNvSpPr/>
            <p:nvPr/>
          </p:nvSpPr>
          <p:spPr>
            <a:xfrm rot="5400000" flipH="1">
              <a:off x="918831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2" name="Parallelogram 801">
              <a:extLst>
                <a:ext uri="{FF2B5EF4-FFF2-40B4-BE49-F238E27FC236}">
                  <a16:creationId xmlns:a16="http://schemas.microsoft.com/office/drawing/2014/main" id="{E252A28A-3116-4E02-B311-E7FF2D4069B5}"/>
                </a:ext>
              </a:extLst>
            </p:cNvPr>
            <p:cNvSpPr/>
            <p:nvPr/>
          </p:nvSpPr>
          <p:spPr>
            <a:xfrm>
              <a:off x="89215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3" name="Parallelogram 802">
              <a:extLst>
                <a:ext uri="{FF2B5EF4-FFF2-40B4-BE49-F238E27FC236}">
                  <a16:creationId xmlns:a16="http://schemas.microsoft.com/office/drawing/2014/main" id="{7FADF827-1965-4C72-BB94-BAC4060F67D4}"/>
                </a:ext>
              </a:extLst>
            </p:cNvPr>
            <p:cNvSpPr/>
            <p:nvPr/>
          </p:nvSpPr>
          <p:spPr>
            <a:xfrm rot="5400000" flipH="1">
              <a:off x="96450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4" name="Parallelogram 803">
              <a:extLst>
                <a:ext uri="{FF2B5EF4-FFF2-40B4-BE49-F238E27FC236}">
                  <a16:creationId xmlns:a16="http://schemas.microsoft.com/office/drawing/2014/main" id="{A95A0B5A-598C-49F7-BE22-5DE3DA5E25B7}"/>
                </a:ext>
              </a:extLst>
            </p:cNvPr>
            <p:cNvSpPr/>
            <p:nvPr/>
          </p:nvSpPr>
          <p:spPr>
            <a:xfrm>
              <a:off x="94169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Parallelogram 804">
              <a:extLst>
                <a:ext uri="{FF2B5EF4-FFF2-40B4-BE49-F238E27FC236}">
                  <a16:creationId xmlns:a16="http://schemas.microsoft.com/office/drawing/2014/main" id="{A52D5BFD-9B1A-40B6-898D-E9E48D0A3055}"/>
                </a:ext>
              </a:extLst>
            </p:cNvPr>
            <p:cNvSpPr/>
            <p:nvPr/>
          </p:nvSpPr>
          <p:spPr>
            <a:xfrm rot="5400000" flipH="1">
              <a:off x="101404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6" name="Parallelogram 805">
              <a:extLst>
                <a:ext uri="{FF2B5EF4-FFF2-40B4-BE49-F238E27FC236}">
                  <a16:creationId xmlns:a16="http://schemas.microsoft.com/office/drawing/2014/main" id="{DEE24027-DF01-4CF1-AADE-47087E1B4798}"/>
                </a:ext>
              </a:extLst>
            </p:cNvPr>
            <p:cNvSpPr/>
            <p:nvPr/>
          </p:nvSpPr>
          <p:spPr>
            <a:xfrm>
              <a:off x="99125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7" name="Parallelogram 806">
              <a:extLst>
                <a:ext uri="{FF2B5EF4-FFF2-40B4-BE49-F238E27FC236}">
                  <a16:creationId xmlns:a16="http://schemas.microsoft.com/office/drawing/2014/main" id="{521BBA1F-B257-436B-BE85-F8CC1D5ECC74}"/>
                </a:ext>
              </a:extLst>
            </p:cNvPr>
            <p:cNvSpPr/>
            <p:nvPr/>
          </p:nvSpPr>
          <p:spPr>
            <a:xfrm rot="5400000" flipH="1">
              <a:off x="106360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8" name="Parallelogram 807">
              <a:extLst>
                <a:ext uri="{FF2B5EF4-FFF2-40B4-BE49-F238E27FC236}">
                  <a16:creationId xmlns:a16="http://schemas.microsoft.com/office/drawing/2014/main" id="{8A07091A-8474-4491-853D-E217BEF4CF21}"/>
                </a:ext>
              </a:extLst>
            </p:cNvPr>
            <p:cNvSpPr/>
            <p:nvPr/>
          </p:nvSpPr>
          <p:spPr>
            <a:xfrm>
              <a:off x="103693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9" name="Parallelogram 808">
              <a:extLst>
                <a:ext uri="{FF2B5EF4-FFF2-40B4-BE49-F238E27FC236}">
                  <a16:creationId xmlns:a16="http://schemas.microsoft.com/office/drawing/2014/main" id="{A67EA394-65EC-47DE-92EE-424F793BC4A5}"/>
                </a:ext>
              </a:extLst>
            </p:cNvPr>
            <p:cNvSpPr/>
            <p:nvPr/>
          </p:nvSpPr>
          <p:spPr>
            <a:xfrm rot="5400000" flipH="1">
              <a:off x="110928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0" name="Parallelogram 809">
              <a:extLst>
                <a:ext uri="{FF2B5EF4-FFF2-40B4-BE49-F238E27FC236}">
                  <a16:creationId xmlns:a16="http://schemas.microsoft.com/office/drawing/2014/main" id="{36D1121E-B3C1-450D-9A9B-7AC1F389E344}"/>
                </a:ext>
              </a:extLst>
            </p:cNvPr>
            <p:cNvSpPr/>
            <p:nvPr/>
          </p:nvSpPr>
          <p:spPr>
            <a:xfrm>
              <a:off x="108646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1" name="Parallelogram 810">
              <a:extLst>
                <a:ext uri="{FF2B5EF4-FFF2-40B4-BE49-F238E27FC236}">
                  <a16:creationId xmlns:a16="http://schemas.microsoft.com/office/drawing/2014/main" id="{59D64E9D-986A-4BD8-85CC-6DC40A3F09AB}"/>
                </a:ext>
              </a:extLst>
            </p:cNvPr>
            <p:cNvSpPr/>
            <p:nvPr/>
          </p:nvSpPr>
          <p:spPr>
            <a:xfrm rot="5400000" flipH="1">
              <a:off x="115881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2" name="Parallelogram 811">
              <a:extLst>
                <a:ext uri="{FF2B5EF4-FFF2-40B4-BE49-F238E27FC236}">
                  <a16:creationId xmlns:a16="http://schemas.microsoft.com/office/drawing/2014/main" id="{B28AEEBD-648E-4C4A-99B1-9C8ABABD1920}"/>
                </a:ext>
              </a:extLst>
            </p:cNvPr>
            <p:cNvSpPr/>
            <p:nvPr/>
          </p:nvSpPr>
          <p:spPr>
            <a:xfrm>
              <a:off x="113602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3" name="Parallelogram 812">
              <a:extLst>
                <a:ext uri="{FF2B5EF4-FFF2-40B4-BE49-F238E27FC236}">
                  <a16:creationId xmlns:a16="http://schemas.microsoft.com/office/drawing/2014/main" id="{66C4236E-CE38-4048-8BA3-F75EBE3DC2D9}"/>
                </a:ext>
              </a:extLst>
            </p:cNvPr>
            <p:cNvSpPr/>
            <p:nvPr/>
          </p:nvSpPr>
          <p:spPr>
            <a:xfrm rot="5400000" flipH="1">
              <a:off x="120837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4" name="Parallelogram 813">
              <a:extLst>
                <a:ext uri="{FF2B5EF4-FFF2-40B4-BE49-F238E27FC236}">
                  <a16:creationId xmlns:a16="http://schemas.microsoft.com/office/drawing/2014/main" id="{C6BDF36A-A83A-49FE-A7D6-9670B0E20C65}"/>
                </a:ext>
              </a:extLst>
            </p:cNvPr>
            <p:cNvSpPr/>
            <p:nvPr/>
          </p:nvSpPr>
          <p:spPr>
            <a:xfrm>
              <a:off x="118170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5" name="Parallelogram 814">
              <a:extLst>
                <a:ext uri="{FF2B5EF4-FFF2-40B4-BE49-F238E27FC236}">
                  <a16:creationId xmlns:a16="http://schemas.microsoft.com/office/drawing/2014/main" id="{F8C71B94-32A4-42DF-9CB6-BA430ED8CB06}"/>
                </a:ext>
              </a:extLst>
            </p:cNvPr>
            <p:cNvSpPr/>
            <p:nvPr/>
          </p:nvSpPr>
          <p:spPr>
            <a:xfrm>
              <a:off x="123124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6" name="Parallelogram 815">
              <a:extLst>
                <a:ext uri="{FF2B5EF4-FFF2-40B4-BE49-F238E27FC236}">
                  <a16:creationId xmlns:a16="http://schemas.microsoft.com/office/drawing/2014/main" id="{B0432974-F8BE-4BE1-B86A-E6FBE4080373}"/>
                </a:ext>
              </a:extLst>
            </p:cNvPr>
            <p:cNvSpPr/>
            <p:nvPr/>
          </p:nvSpPr>
          <p:spPr>
            <a:xfrm>
              <a:off x="128080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D958F9F9-1664-4053-96DA-D4989DFE1D4E}"/>
                </a:ext>
              </a:extLst>
            </p:cNvPr>
            <p:cNvGrpSpPr/>
            <p:nvPr/>
          </p:nvGrpSpPr>
          <p:grpSpPr>
            <a:xfrm>
              <a:off x="457657" y="2889939"/>
              <a:ext cx="1017542" cy="293323"/>
              <a:chOff x="457657" y="2889939"/>
              <a:chExt cx="1017542" cy="293323"/>
            </a:xfrm>
          </p:grpSpPr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BD8F6E5E-EA43-42AE-BACC-20B6CEF79BD0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FCD7373B-15EB-4614-82B0-D94727C8B39D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E749E676-DA81-42AC-B82E-86D163AB9052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99CF7FD4-90B7-4BB4-9D1C-E572DA972A31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D6C02E19-C320-4668-BEDE-8418DD24D6CC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93CE9AC8-C3FD-4847-A828-D2DB24483638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4" name="Parallelogram 853">
                <a:extLst>
                  <a:ext uri="{FF2B5EF4-FFF2-40B4-BE49-F238E27FC236}">
                    <a16:creationId xmlns:a16="http://schemas.microsoft.com/office/drawing/2014/main" id="{F568D812-EF1C-4ABF-A19F-35208682049F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5" name="Parallelogram 854">
                <a:extLst>
                  <a:ext uri="{FF2B5EF4-FFF2-40B4-BE49-F238E27FC236}">
                    <a16:creationId xmlns:a16="http://schemas.microsoft.com/office/drawing/2014/main" id="{3D4CF4CF-A515-4C63-B7FF-E1127D5C31B1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6" name="Parallelogram 855">
                <a:extLst>
                  <a:ext uri="{FF2B5EF4-FFF2-40B4-BE49-F238E27FC236}">
                    <a16:creationId xmlns:a16="http://schemas.microsoft.com/office/drawing/2014/main" id="{5176D6CF-4080-4C93-A658-D12A38E86ED1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7E21A01D-2EC6-428C-BEC9-64EB617B4966}"/>
                </a:ext>
              </a:extLst>
            </p:cNvPr>
            <p:cNvGrpSpPr/>
            <p:nvPr/>
          </p:nvGrpSpPr>
          <p:grpSpPr>
            <a:xfrm>
              <a:off x="457657" y="3031387"/>
              <a:ext cx="1017542" cy="293323"/>
              <a:chOff x="457657" y="2889939"/>
              <a:chExt cx="1017542" cy="293323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2E9CE284-CACC-4075-ADE7-0FB08A58CA65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FED5BFFD-6134-4526-B013-A86B0AC80A1E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3B66828D-C5C3-412A-A64A-DD6DF2E0DCDC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D00DEF69-BDA0-4D79-B9AD-B110D59467E9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AC995F0B-C92D-40BD-86C1-35AE49DE1406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2C395A7C-805E-451A-B99D-2A9A745B4A6F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5" name="Parallelogram 844">
                <a:extLst>
                  <a:ext uri="{FF2B5EF4-FFF2-40B4-BE49-F238E27FC236}">
                    <a16:creationId xmlns:a16="http://schemas.microsoft.com/office/drawing/2014/main" id="{F2556D33-1A2A-4CD1-9902-E09D792A541E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6" name="Parallelogram 845">
                <a:extLst>
                  <a:ext uri="{FF2B5EF4-FFF2-40B4-BE49-F238E27FC236}">
                    <a16:creationId xmlns:a16="http://schemas.microsoft.com/office/drawing/2014/main" id="{B17D6DD3-F010-49C9-AF6E-E609E906BA08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7" name="Parallelogram 846">
                <a:extLst>
                  <a:ext uri="{FF2B5EF4-FFF2-40B4-BE49-F238E27FC236}">
                    <a16:creationId xmlns:a16="http://schemas.microsoft.com/office/drawing/2014/main" id="{91953202-4E32-41CF-8BDA-F625B736EB52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87233D93-B22D-46AD-8D55-DAF1457022B9}"/>
                </a:ext>
              </a:extLst>
            </p:cNvPr>
            <p:cNvGrpSpPr/>
            <p:nvPr/>
          </p:nvGrpSpPr>
          <p:grpSpPr>
            <a:xfrm>
              <a:off x="457657" y="3177595"/>
              <a:ext cx="1017542" cy="293323"/>
              <a:chOff x="457657" y="2889939"/>
              <a:chExt cx="1017542" cy="293323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C68447A6-634F-4D9D-8177-F4865E0F7573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3E78312D-DC15-40AF-B32F-7B53E8064276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6F373E86-4CB6-4737-8F22-8B793C7DFE7D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87489D5-8582-430C-8D1E-C16106E1B650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0EB9D24A-ED76-4B32-A680-D1006555324A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58308879-B18E-40D6-AB8E-BFADA7309112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6" name="Parallelogram 835">
                <a:extLst>
                  <a:ext uri="{FF2B5EF4-FFF2-40B4-BE49-F238E27FC236}">
                    <a16:creationId xmlns:a16="http://schemas.microsoft.com/office/drawing/2014/main" id="{B17EA6A9-989E-4AC8-9AC5-012F83EB38AF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7" name="Parallelogram 836">
                <a:extLst>
                  <a:ext uri="{FF2B5EF4-FFF2-40B4-BE49-F238E27FC236}">
                    <a16:creationId xmlns:a16="http://schemas.microsoft.com/office/drawing/2014/main" id="{B58D293B-E521-4567-B30C-5D16CB7E1B81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8" name="Parallelogram 837">
                <a:extLst>
                  <a:ext uri="{FF2B5EF4-FFF2-40B4-BE49-F238E27FC236}">
                    <a16:creationId xmlns:a16="http://schemas.microsoft.com/office/drawing/2014/main" id="{97DDE441-7AFD-45EE-BD7C-12F5581DC607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0" name="Group 819">
              <a:extLst>
                <a:ext uri="{FF2B5EF4-FFF2-40B4-BE49-F238E27FC236}">
                  <a16:creationId xmlns:a16="http://schemas.microsoft.com/office/drawing/2014/main" id="{90BBF80C-974F-4167-ABAC-5BE1F5DF69C9}"/>
                </a:ext>
              </a:extLst>
            </p:cNvPr>
            <p:cNvGrpSpPr/>
            <p:nvPr/>
          </p:nvGrpSpPr>
          <p:grpSpPr>
            <a:xfrm>
              <a:off x="457657" y="3320892"/>
              <a:ext cx="1017542" cy="293323"/>
              <a:chOff x="457657" y="2889939"/>
              <a:chExt cx="1017542" cy="293323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1741FBB-F8BF-4171-A8AE-F749C09ED31F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4E93848D-8CE7-451C-9CBB-50C83A36EB4F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09855291-E698-4713-A14F-C671ACB5D748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E9A07FE1-47C8-465F-A38F-F0A673BF5393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5A242659-1063-4DE9-86A2-3BC287615214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01639DA4-C9A0-4C19-B9F1-83867AD0BFD4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7" name="Parallelogram 826">
                <a:extLst>
                  <a:ext uri="{FF2B5EF4-FFF2-40B4-BE49-F238E27FC236}">
                    <a16:creationId xmlns:a16="http://schemas.microsoft.com/office/drawing/2014/main" id="{8937DD6B-ACE1-4F03-821B-367A1E78E42A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8" name="Parallelogram 827">
                <a:extLst>
                  <a:ext uri="{FF2B5EF4-FFF2-40B4-BE49-F238E27FC236}">
                    <a16:creationId xmlns:a16="http://schemas.microsoft.com/office/drawing/2014/main" id="{EFFB0030-43E2-445E-B280-FA873137CEEA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9" name="Parallelogram 828">
                <a:extLst>
                  <a:ext uri="{FF2B5EF4-FFF2-40B4-BE49-F238E27FC236}">
                    <a16:creationId xmlns:a16="http://schemas.microsoft.com/office/drawing/2014/main" id="{B6A7207F-AE75-4BB7-9432-407F9D8F7691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137AD63D-C97D-4E24-928F-C3967D561C3D}"/>
              </a:ext>
            </a:extLst>
          </p:cNvPr>
          <p:cNvGrpSpPr/>
          <p:nvPr/>
        </p:nvGrpSpPr>
        <p:grpSpPr>
          <a:xfrm>
            <a:off x="674138" y="4122393"/>
            <a:ext cx="1017542" cy="724276"/>
            <a:chOff x="457657" y="2889939"/>
            <a:chExt cx="1017542" cy="724276"/>
          </a:xfrm>
        </p:grpSpPr>
        <p:sp>
          <p:nvSpPr>
            <p:cNvPr id="858" name="Parallelogram 857">
              <a:extLst>
                <a:ext uri="{FF2B5EF4-FFF2-40B4-BE49-F238E27FC236}">
                  <a16:creationId xmlns:a16="http://schemas.microsoft.com/office/drawing/2014/main" id="{62A757D0-F637-4C15-9D67-F9C82A7EAD76}"/>
                </a:ext>
              </a:extLst>
            </p:cNvPr>
            <p:cNvSpPr/>
            <p:nvPr/>
          </p:nvSpPr>
          <p:spPr>
            <a:xfrm>
              <a:off x="45783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9" name="Parallelogram 858">
              <a:extLst>
                <a:ext uri="{FF2B5EF4-FFF2-40B4-BE49-F238E27FC236}">
                  <a16:creationId xmlns:a16="http://schemas.microsoft.com/office/drawing/2014/main" id="{F4C13D45-AB3F-4FA7-AFDA-7B67FCF8DC6B}"/>
                </a:ext>
              </a:extLst>
            </p:cNvPr>
            <p:cNvSpPr/>
            <p:nvPr/>
          </p:nvSpPr>
          <p:spPr>
            <a:xfrm rot="5400000" flipH="1">
              <a:off x="53018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0" name="Parallelogram 859">
              <a:extLst>
                <a:ext uri="{FF2B5EF4-FFF2-40B4-BE49-F238E27FC236}">
                  <a16:creationId xmlns:a16="http://schemas.microsoft.com/office/drawing/2014/main" id="{3471A103-B2B7-4B40-95A1-CC1B678DA53F}"/>
                </a:ext>
              </a:extLst>
            </p:cNvPr>
            <p:cNvSpPr/>
            <p:nvPr/>
          </p:nvSpPr>
          <p:spPr>
            <a:xfrm>
              <a:off x="50737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1" name="Parallelogram 860">
              <a:extLst>
                <a:ext uri="{FF2B5EF4-FFF2-40B4-BE49-F238E27FC236}">
                  <a16:creationId xmlns:a16="http://schemas.microsoft.com/office/drawing/2014/main" id="{D4D1E6E9-E4A9-4AE7-96A5-348121497769}"/>
                </a:ext>
              </a:extLst>
            </p:cNvPr>
            <p:cNvSpPr/>
            <p:nvPr/>
          </p:nvSpPr>
          <p:spPr>
            <a:xfrm rot="5400000" flipH="1">
              <a:off x="57972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2" name="Parallelogram 861">
              <a:extLst>
                <a:ext uri="{FF2B5EF4-FFF2-40B4-BE49-F238E27FC236}">
                  <a16:creationId xmlns:a16="http://schemas.microsoft.com/office/drawing/2014/main" id="{F32F72AC-47BD-4F70-941F-B0AE9EC7928B}"/>
                </a:ext>
              </a:extLst>
            </p:cNvPr>
            <p:cNvSpPr/>
            <p:nvPr/>
          </p:nvSpPr>
          <p:spPr>
            <a:xfrm>
              <a:off x="55693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3" name="Parallelogram 862">
              <a:extLst>
                <a:ext uri="{FF2B5EF4-FFF2-40B4-BE49-F238E27FC236}">
                  <a16:creationId xmlns:a16="http://schemas.microsoft.com/office/drawing/2014/main" id="{BE7885D2-F79E-456F-9C41-24924952F810}"/>
                </a:ext>
              </a:extLst>
            </p:cNvPr>
            <p:cNvSpPr/>
            <p:nvPr/>
          </p:nvSpPr>
          <p:spPr>
            <a:xfrm rot="5400000" flipH="1">
              <a:off x="62928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4" name="Parallelogram 863">
              <a:extLst>
                <a:ext uri="{FF2B5EF4-FFF2-40B4-BE49-F238E27FC236}">
                  <a16:creationId xmlns:a16="http://schemas.microsoft.com/office/drawing/2014/main" id="{D14E80C8-90FA-476B-AC51-76C91C151DD1}"/>
                </a:ext>
              </a:extLst>
            </p:cNvPr>
            <p:cNvSpPr/>
            <p:nvPr/>
          </p:nvSpPr>
          <p:spPr>
            <a:xfrm>
              <a:off x="60261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5" name="Parallelogram 864">
              <a:extLst>
                <a:ext uri="{FF2B5EF4-FFF2-40B4-BE49-F238E27FC236}">
                  <a16:creationId xmlns:a16="http://schemas.microsoft.com/office/drawing/2014/main" id="{371064BF-84BC-42B2-A78A-FDA8D15A194D}"/>
                </a:ext>
              </a:extLst>
            </p:cNvPr>
            <p:cNvSpPr/>
            <p:nvPr/>
          </p:nvSpPr>
          <p:spPr>
            <a:xfrm rot="5400000" flipH="1">
              <a:off x="67496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6" name="Parallelogram 865">
              <a:extLst>
                <a:ext uri="{FF2B5EF4-FFF2-40B4-BE49-F238E27FC236}">
                  <a16:creationId xmlns:a16="http://schemas.microsoft.com/office/drawing/2014/main" id="{C007682A-A650-4E03-9389-7AB15688D6DF}"/>
                </a:ext>
              </a:extLst>
            </p:cNvPr>
            <p:cNvSpPr/>
            <p:nvPr/>
          </p:nvSpPr>
          <p:spPr>
            <a:xfrm>
              <a:off x="65214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7" name="Parallelogram 866">
              <a:extLst>
                <a:ext uri="{FF2B5EF4-FFF2-40B4-BE49-F238E27FC236}">
                  <a16:creationId xmlns:a16="http://schemas.microsoft.com/office/drawing/2014/main" id="{10FDD8D3-A3A7-4042-8DF1-04A2C4D50394}"/>
                </a:ext>
              </a:extLst>
            </p:cNvPr>
            <p:cNvSpPr/>
            <p:nvPr/>
          </p:nvSpPr>
          <p:spPr>
            <a:xfrm rot="5400000" flipH="1">
              <a:off x="72449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8" name="Parallelogram 867">
              <a:extLst>
                <a:ext uri="{FF2B5EF4-FFF2-40B4-BE49-F238E27FC236}">
                  <a16:creationId xmlns:a16="http://schemas.microsoft.com/office/drawing/2014/main" id="{B6D19816-05D0-43FC-BBC2-8490A5828CBD}"/>
                </a:ext>
              </a:extLst>
            </p:cNvPr>
            <p:cNvSpPr/>
            <p:nvPr/>
          </p:nvSpPr>
          <p:spPr>
            <a:xfrm>
              <a:off x="70170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9" name="Parallelogram 868">
              <a:extLst>
                <a:ext uri="{FF2B5EF4-FFF2-40B4-BE49-F238E27FC236}">
                  <a16:creationId xmlns:a16="http://schemas.microsoft.com/office/drawing/2014/main" id="{CAD5517E-35A4-4415-B832-E5778F2018B5}"/>
                </a:ext>
              </a:extLst>
            </p:cNvPr>
            <p:cNvSpPr/>
            <p:nvPr/>
          </p:nvSpPr>
          <p:spPr>
            <a:xfrm rot="5400000" flipH="1">
              <a:off x="77405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0" name="Parallelogram 869">
              <a:extLst>
                <a:ext uri="{FF2B5EF4-FFF2-40B4-BE49-F238E27FC236}">
                  <a16:creationId xmlns:a16="http://schemas.microsoft.com/office/drawing/2014/main" id="{CA5B5842-9F21-4B28-A77E-105F6DFAA3C5}"/>
                </a:ext>
              </a:extLst>
            </p:cNvPr>
            <p:cNvSpPr/>
            <p:nvPr/>
          </p:nvSpPr>
          <p:spPr>
            <a:xfrm>
              <a:off x="74738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1" name="Parallelogram 870">
              <a:extLst>
                <a:ext uri="{FF2B5EF4-FFF2-40B4-BE49-F238E27FC236}">
                  <a16:creationId xmlns:a16="http://schemas.microsoft.com/office/drawing/2014/main" id="{C7BDB999-F07C-42B4-93F8-E1A82E1D9F10}"/>
                </a:ext>
              </a:extLst>
            </p:cNvPr>
            <p:cNvSpPr/>
            <p:nvPr/>
          </p:nvSpPr>
          <p:spPr>
            <a:xfrm rot="5400000" flipH="1">
              <a:off x="819735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2" name="Parallelogram 871">
              <a:extLst>
                <a:ext uri="{FF2B5EF4-FFF2-40B4-BE49-F238E27FC236}">
                  <a16:creationId xmlns:a16="http://schemas.microsoft.com/office/drawing/2014/main" id="{AD1F9C84-2712-4057-9460-B458D56EBAA8}"/>
                </a:ext>
              </a:extLst>
            </p:cNvPr>
            <p:cNvSpPr/>
            <p:nvPr/>
          </p:nvSpPr>
          <p:spPr>
            <a:xfrm>
              <a:off x="79692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3" name="Parallelogram 872">
              <a:extLst>
                <a:ext uri="{FF2B5EF4-FFF2-40B4-BE49-F238E27FC236}">
                  <a16:creationId xmlns:a16="http://schemas.microsoft.com/office/drawing/2014/main" id="{D780BE64-498C-406D-9F49-78142C94018E}"/>
                </a:ext>
              </a:extLst>
            </p:cNvPr>
            <p:cNvSpPr/>
            <p:nvPr/>
          </p:nvSpPr>
          <p:spPr>
            <a:xfrm rot="5400000" flipH="1">
              <a:off x="869273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4" name="Parallelogram 873">
              <a:extLst>
                <a:ext uri="{FF2B5EF4-FFF2-40B4-BE49-F238E27FC236}">
                  <a16:creationId xmlns:a16="http://schemas.microsoft.com/office/drawing/2014/main" id="{07B89797-4668-45BE-BF3C-4AC39436B1F7}"/>
                </a:ext>
              </a:extLst>
            </p:cNvPr>
            <p:cNvSpPr/>
            <p:nvPr/>
          </p:nvSpPr>
          <p:spPr>
            <a:xfrm>
              <a:off x="84648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5" name="Parallelogram 874">
              <a:extLst>
                <a:ext uri="{FF2B5EF4-FFF2-40B4-BE49-F238E27FC236}">
                  <a16:creationId xmlns:a16="http://schemas.microsoft.com/office/drawing/2014/main" id="{5E527ED7-9CBE-49D1-A301-6468B42E427F}"/>
                </a:ext>
              </a:extLst>
            </p:cNvPr>
            <p:cNvSpPr/>
            <p:nvPr/>
          </p:nvSpPr>
          <p:spPr>
            <a:xfrm rot="5400000" flipH="1">
              <a:off x="918831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6" name="Parallelogram 875">
              <a:extLst>
                <a:ext uri="{FF2B5EF4-FFF2-40B4-BE49-F238E27FC236}">
                  <a16:creationId xmlns:a16="http://schemas.microsoft.com/office/drawing/2014/main" id="{BE43B0A2-13C2-40E6-B1B3-930669929CE5}"/>
                </a:ext>
              </a:extLst>
            </p:cNvPr>
            <p:cNvSpPr/>
            <p:nvPr/>
          </p:nvSpPr>
          <p:spPr>
            <a:xfrm>
              <a:off x="89215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7" name="Parallelogram 876">
              <a:extLst>
                <a:ext uri="{FF2B5EF4-FFF2-40B4-BE49-F238E27FC236}">
                  <a16:creationId xmlns:a16="http://schemas.microsoft.com/office/drawing/2014/main" id="{A09BFF82-293B-4574-A13B-83C06735E3C5}"/>
                </a:ext>
              </a:extLst>
            </p:cNvPr>
            <p:cNvSpPr/>
            <p:nvPr/>
          </p:nvSpPr>
          <p:spPr>
            <a:xfrm rot="5400000" flipH="1">
              <a:off x="964508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8" name="Parallelogram 877">
              <a:extLst>
                <a:ext uri="{FF2B5EF4-FFF2-40B4-BE49-F238E27FC236}">
                  <a16:creationId xmlns:a16="http://schemas.microsoft.com/office/drawing/2014/main" id="{07F73B63-8921-416B-A761-26D1C42BDDF3}"/>
                </a:ext>
              </a:extLst>
            </p:cNvPr>
            <p:cNvSpPr/>
            <p:nvPr/>
          </p:nvSpPr>
          <p:spPr>
            <a:xfrm>
              <a:off x="941696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9" name="Parallelogram 878">
              <a:extLst>
                <a:ext uri="{FF2B5EF4-FFF2-40B4-BE49-F238E27FC236}">
                  <a16:creationId xmlns:a16="http://schemas.microsoft.com/office/drawing/2014/main" id="{2B5A0C38-E942-4CC0-A15B-F44F4CD4B775}"/>
                </a:ext>
              </a:extLst>
            </p:cNvPr>
            <p:cNvSpPr/>
            <p:nvPr/>
          </p:nvSpPr>
          <p:spPr>
            <a:xfrm rot="5400000" flipH="1">
              <a:off x="1014046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0" name="Parallelogram 879">
              <a:extLst>
                <a:ext uri="{FF2B5EF4-FFF2-40B4-BE49-F238E27FC236}">
                  <a16:creationId xmlns:a16="http://schemas.microsoft.com/office/drawing/2014/main" id="{D86A78D6-48E5-4DCB-AA17-B46E5FC3AA3A}"/>
                </a:ext>
              </a:extLst>
            </p:cNvPr>
            <p:cNvSpPr/>
            <p:nvPr/>
          </p:nvSpPr>
          <p:spPr>
            <a:xfrm>
              <a:off x="991254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1" name="Parallelogram 880">
              <a:extLst>
                <a:ext uri="{FF2B5EF4-FFF2-40B4-BE49-F238E27FC236}">
                  <a16:creationId xmlns:a16="http://schemas.microsoft.com/office/drawing/2014/main" id="{445E6925-2594-4409-A192-8E099377A131}"/>
                </a:ext>
              </a:extLst>
            </p:cNvPr>
            <p:cNvSpPr/>
            <p:nvPr/>
          </p:nvSpPr>
          <p:spPr>
            <a:xfrm rot="5400000" flipH="1">
              <a:off x="1063604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2" name="Parallelogram 881">
              <a:extLst>
                <a:ext uri="{FF2B5EF4-FFF2-40B4-BE49-F238E27FC236}">
                  <a16:creationId xmlns:a16="http://schemas.microsoft.com/office/drawing/2014/main" id="{F7AD8DC8-C3F1-44EA-B35E-07758434C0DC}"/>
                </a:ext>
              </a:extLst>
            </p:cNvPr>
            <p:cNvSpPr/>
            <p:nvPr/>
          </p:nvSpPr>
          <p:spPr>
            <a:xfrm>
              <a:off x="103693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3" name="Parallelogram 882">
              <a:extLst>
                <a:ext uri="{FF2B5EF4-FFF2-40B4-BE49-F238E27FC236}">
                  <a16:creationId xmlns:a16="http://schemas.microsoft.com/office/drawing/2014/main" id="{2AE21904-9D87-4121-AC08-2800DC15A229}"/>
                </a:ext>
              </a:extLst>
            </p:cNvPr>
            <p:cNvSpPr/>
            <p:nvPr/>
          </p:nvSpPr>
          <p:spPr>
            <a:xfrm rot="5400000" flipH="1">
              <a:off x="1109281" y="306121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4" name="Parallelogram 883">
              <a:extLst>
                <a:ext uri="{FF2B5EF4-FFF2-40B4-BE49-F238E27FC236}">
                  <a16:creationId xmlns:a16="http://schemas.microsoft.com/office/drawing/2014/main" id="{EE54E0FA-5F8D-457F-A01E-8EE6CE33F2D4}"/>
                </a:ext>
              </a:extLst>
            </p:cNvPr>
            <p:cNvSpPr/>
            <p:nvPr/>
          </p:nvSpPr>
          <p:spPr>
            <a:xfrm>
              <a:off x="108646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5" name="Parallelogram 884">
              <a:extLst>
                <a:ext uri="{FF2B5EF4-FFF2-40B4-BE49-F238E27FC236}">
                  <a16:creationId xmlns:a16="http://schemas.microsoft.com/office/drawing/2014/main" id="{D25164A9-8B09-4EA0-AC6B-0F67A6027595}"/>
                </a:ext>
              </a:extLst>
            </p:cNvPr>
            <p:cNvSpPr/>
            <p:nvPr/>
          </p:nvSpPr>
          <p:spPr>
            <a:xfrm rot="5400000" flipH="1">
              <a:off x="1158819" y="3011698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6" name="Parallelogram 885">
              <a:extLst>
                <a:ext uri="{FF2B5EF4-FFF2-40B4-BE49-F238E27FC236}">
                  <a16:creationId xmlns:a16="http://schemas.microsoft.com/office/drawing/2014/main" id="{0DE22ACE-0AEE-4679-B5EC-5AAF6E3BBC4A}"/>
                </a:ext>
              </a:extLst>
            </p:cNvPr>
            <p:cNvSpPr/>
            <p:nvPr/>
          </p:nvSpPr>
          <p:spPr>
            <a:xfrm>
              <a:off x="113602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7" name="Parallelogram 886">
              <a:extLst>
                <a:ext uri="{FF2B5EF4-FFF2-40B4-BE49-F238E27FC236}">
                  <a16:creationId xmlns:a16="http://schemas.microsoft.com/office/drawing/2014/main" id="{24883341-0B41-4B02-8398-74E73C15E960}"/>
                </a:ext>
              </a:extLst>
            </p:cNvPr>
            <p:cNvSpPr/>
            <p:nvPr/>
          </p:nvSpPr>
          <p:spPr>
            <a:xfrm rot="5400000" flipH="1">
              <a:off x="1208377" y="2962181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8" name="Parallelogram 887">
              <a:extLst>
                <a:ext uri="{FF2B5EF4-FFF2-40B4-BE49-F238E27FC236}">
                  <a16:creationId xmlns:a16="http://schemas.microsoft.com/office/drawing/2014/main" id="{CD5495E4-0626-4843-BF08-4B3DD12D4512}"/>
                </a:ext>
              </a:extLst>
            </p:cNvPr>
            <p:cNvSpPr/>
            <p:nvPr/>
          </p:nvSpPr>
          <p:spPr>
            <a:xfrm>
              <a:off x="118170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9" name="Parallelogram 888">
              <a:extLst>
                <a:ext uri="{FF2B5EF4-FFF2-40B4-BE49-F238E27FC236}">
                  <a16:creationId xmlns:a16="http://schemas.microsoft.com/office/drawing/2014/main" id="{07182887-B9AA-4374-8ED9-5BCA67F02256}"/>
                </a:ext>
              </a:extLst>
            </p:cNvPr>
            <p:cNvSpPr/>
            <p:nvPr/>
          </p:nvSpPr>
          <p:spPr>
            <a:xfrm>
              <a:off x="1231243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0" name="Parallelogram 889">
              <a:extLst>
                <a:ext uri="{FF2B5EF4-FFF2-40B4-BE49-F238E27FC236}">
                  <a16:creationId xmlns:a16="http://schemas.microsoft.com/office/drawing/2014/main" id="{AF526314-18CE-4257-96A7-094A9B040B4C}"/>
                </a:ext>
              </a:extLst>
            </p:cNvPr>
            <p:cNvSpPr/>
            <p:nvPr/>
          </p:nvSpPr>
          <p:spPr>
            <a:xfrm>
              <a:off x="1280801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4BC757C8-828F-4254-93B7-FA2CCEA97C83}"/>
                </a:ext>
              </a:extLst>
            </p:cNvPr>
            <p:cNvGrpSpPr/>
            <p:nvPr/>
          </p:nvGrpSpPr>
          <p:grpSpPr>
            <a:xfrm>
              <a:off x="457657" y="2889939"/>
              <a:ext cx="1017542" cy="293323"/>
              <a:chOff x="457657" y="2889939"/>
              <a:chExt cx="1017542" cy="293323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E2581205-B87F-4EC3-B428-6E77CA286EE5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0A986787-1A65-4158-8582-F3D12F7E135B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4" name="Rectangle 923">
                <a:extLst>
                  <a:ext uri="{FF2B5EF4-FFF2-40B4-BE49-F238E27FC236}">
                    <a16:creationId xmlns:a16="http://schemas.microsoft.com/office/drawing/2014/main" id="{881BD803-BCB7-4359-85B3-F24501C4E71B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FE45D6F8-0C80-4ED3-8E4C-DAB1431BF095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1A75EDAD-B86C-4BEA-95F7-D00DF22144A0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7EE75380-0332-43E1-9B40-7F378A9018C4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8" name="Parallelogram 927">
                <a:extLst>
                  <a:ext uri="{FF2B5EF4-FFF2-40B4-BE49-F238E27FC236}">
                    <a16:creationId xmlns:a16="http://schemas.microsoft.com/office/drawing/2014/main" id="{1FDD2B61-ED10-4882-A25C-7FB93CC2F281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9" name="Parallelogram 928">
                <a:extLst>
                  <a:ext uri="{FF2B5EF4-FFF2-40B4-BE49-F238E27FC236}">
                    <a16:creationId xmlns:a16="http://schemas.microsoft.com/office/drawing/2014/main" id="{CF7CB932-179B-4388-A876-613F241E6237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0" name="Parallelogram 929">
                <a:extLst>
                  <a:ext uri="{FF2B5EF4-FFF2-40B4-BE49-F238E27FC236}">
                    <a16:creationId xmlns:a16="http://schemas.microsoft.com/office/drawing/2014/main" id="{B7B55797-F4B3-46D3-8FD1-3B6F757ABF63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2" name="Group 891">
              <a:extLst>
                <a:ext uri="{FF2B5EF4-FFF2-40B4-BE49-F238E27FC236}">
                  <a16:creationId xmlns:a16="http://schemas.microsoft.com/office/drawing/2014/main" id="{83578AD4-8AE4-467E-BCBD-C3F28E3E7B35}"/>
                </a:ext>
              </a:extLst>
            </p:cNvPr>
            <p:cNvGrpSpPr/>
            <p:nvPr/>
          </p:nvGrpSpPr>
          <p:grpSpPr>
            <a:xfrm>
              <a:off x="457657" y="3031387"/>
              <a:ext cx="1017542" cy="293323"/>
              <a:chOff x="457657" y="2889939"/>
              <a:chExt cx="1017542" cy="293323"/>
            </a:xfrm>
          </p:grpSpPr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A9B2E365-BCA6-4D7A-90B7-5EEE5C22E4B8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7FAEEB94-9DA1-43AA-8F1F-C29B0CEB8E83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5" name="Rectangle 914">
                <a:extLst>
                  <a:ext uri="{FF2B5EF4-FFF2-40B4-BE49-F238E27FC236}">
                    <a16:creationId xmlns:a16="http://schemas.microsoft.com/office/drawing/2014/main" id="{083F1346-40C6-411A-AF90-3E6250DC535E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A594D134-08B1-4CFB-9F49-5A756AD4C1E8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2E4D1E24-8CA1-495F-8C32-72085F9EBF07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AA67D82E-509E-4BAD-957D-6C64D4611C5F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9" name="Parallelogram 918">
                <a:extLst>
                  <a:ext uri="{FF2B5EF4-FFF2-40B4-BE49-F238E27FC236}">
                    <a16:creationId xmlns:a16="http://schemas.microsoft.com/office/drawing/2014/main" id="{9CAE1279-92CB-4918-A9F0-03BF050C9376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0" name="Parallelogram 919">
                <a:extLst>
                  <a:ext uri="{FF2B5EF4-FFF2-40B4-BE49-F238E27FC236}">
                    <a16:creationId xmlns:a16="http://schemas.microsoft.com/office/drawing/2014/main" id="{E2498BAD-F50C-4B45-8195-70CD4AFD59C1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1" name="Parallelogram 920">
                <a:extLst>
                  <a:ext uri="{FF2B5EF4-FFF2-40B4-BE49-F238E27FC236}">
                    <a16:creationId xmlns:a16="http://schemas.microsoft.com/office/drawing/2014/main" id="{ACDA8EB3-3E70-4299-83CB-30E51DDE71B3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3D614BF3-EF06-4C71-89B3-4F988DA6DF64}"/>
                </a:ext>
              </a:extLst>
            </p:cNvPr>
            <p:cNvGrpSpPr/>
            <p:nvPr/>
          </p:nvGrpSpPr>
          <p:grpSpPr>
            <a:xfrm>
              <a:off x="457657" y="3177595"/>
              <a:ext cx="1017542" cy="293323"/>
              <a:chOff x="457657" y="2889939"/>
              <a:chExt cx="1017542" cy="293323"/>
            </a:xfrm>
          </p:grpSpPr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73B2C226-E924-49F7-867C-DAEAA9271300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5" name="Rectangle 904">
                <a:extLst>
                  <a:ext uri="{FF2B5EF4-FFF2-40B4-BE49-F238E27FC236}">
                    <a16:creationId xmlns:a16="http://schemas.microsoft.com/office/drawing/2014/main" id="{B6D1B394-E948-45F2-9624-3ED73AD941D7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56EAE600-CA1A-4368-AE17-B4DF2934FC00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76B193EE-929E-4D70-80E8-CA9FECD73FA0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0BC00020-C8C4-4FAF-83D3-23B967228BAD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CE9D266A-3C60-43D8-A4F6-08690100B27A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0" name="Parallelogram 909">
                <a:extLst>
                  <a:ext uri="{FF2B5EF4-FFF2-40B4-BE49-F238E27FC236}">
                    <a16:creationId xmlns:a16="http://schemas.microsoft.com/office/drawing/2014/main" id="{80E03DBA-D784-48A9-8FE7-949FC6C52E25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1" name="Parallelogram 910">
                <a:extLst>
                  <a:ext uri="{FF2B5EF4-FFF2-40B4-BE49-F238E27FC236}">
                    <a16:creationId xmlns:a16="http://schemas.microsoft.com/office/drawing/2014/main" id="{C46CECFB-2C3F-4404-B8A4-BCE0D4D5E713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2" name="Parallelogram 911">
                <a:extLst>
                  <a:ext uri="{FF2B5EF4-FFF2-40B4-BE49-F238E27FC236}">
                    <a16:creationId xmlns:a16="http://schemas.microsoft.com/office/drawing/2014/main" id="{DA785D2D-794F-4114-9BDF-0A2ED327F23D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734E93ED-03FC-472C-9DA9-2DCEEE3BED18}"/>
                </a:ext>
              </a:extLst>
            </p:cNvPr>
            <p:cNvGrpSpPr/>
            <p:nvPr/>
          </p:nvGrpSpPr>
          <p:grpSpPr>
            <a:xfrm>
              <a:off x="457657" y="3320892"/>
              <a:ext cx="1017542" cy="293323"/>
              <a:chOff x="457657" y="2889939"/>
              <a:chExt cx="1017542" cy="293323"/>
            </a:xfrm>
          </p:grpSpPr>
          <p:sp>
            <p:nvSpPr>
              <p:cNvPr id="895" name="Rectangle 894">
                <a:extLst>
                  <a:ext uri="{FF2B5EF4-FFF2-40B4-BE49-F238E27FC236}">
                    <a16:creationId xmlns:a16="http://schemas.microsoft.com/office/drawing/2014/main" id="{8C1A8701-5C2F-4180-997B-FB339D0B9A47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6C608C18-AC61-494C-AE78-D437943ADE29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EFD512C6-590C-462B-A9FE-C2F68C83A966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8E764A11-F8EC-4717-ABE8-6C37BF953D1A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9" name="Rectangle 898">
                <a:extLst>
                  <a:ext uri="{FF2B5EF4-FFF2-40B4-BE49-F238E27FC236}">
                    <a16:creationId xmlns:a16="http://schemas.microsoft.com/office/drawing/2014/main" id="{905A8280-3B19-4714-AFF2-884116F0420F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6239C99A-6310-4254-A981-26CE109DAFCC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1" name="Parallelogram 900">
                <a:extLst>
                  <a:ext uri="{FF2B5EF4-FFF2-40B4-BE49-F238E27FC236}">
                    <a16:creationId xmlns:a16="http://schemas.microsoft.com/office/drawing/2014/main" id="{A17BF8F7-4EC0-4CE2-B198-C14F523BE6B6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2" name="Parallelogram 901">
                <a:extLst>
                  <a:ext uri="{FF2B5EF4-FFF2-40B4-BE49-F238E27FC236}">
                    <a16:creationId xmlns:a16="http://schemas.microsoft.com/office/drawing/2014/main" id="{09C639D5-3380-466E-97A0-6C637585C394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accent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3" name="Parallelogram 902">
                <a:extLst>
                  <a:ext uri="{FF2B5EF4-FFF2-40B4-BE49-F238E27FC236}">
                    <a16:creationId xmlns:a16="http://schemas.microsoft.com/office/drawing/2014/main" id="{C8048CD9-C10C-439A-8F28-79CFC6C71F44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05" name="Rectangle: Rounded Corners 1004">
            <a:extLst>
              <a:ext uri="{FF2B5EF4-FFF2-40B4-BE49-F238E27FC236}">
                <a16:creationId xmlns:a16="http://schemas.microsoft.com/office/drawing/2014/main" id="{7EA16676-C6C7-40A1-82A7-A6BA3E49B01B}"/>
              </a:ext>
            </a:extLst>
          </p:cNvPr>
          <p:cNvSpPr/>
          <p:nvPr/>
        </p:nvSpPr>
        <p:spPr>
          <a:xfrm>
            <a:off x="2606576" y="1550040"/>
            <a:ext cx="1656938" cy="14201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API call</a:t>
            </a: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selected region </a:t>
            </a:r>
          </a:p>
        </p:txBody>
      </p: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32C2ECEE-7ABE-4710-B3B4-93F6BCE9E8BA}"/>
              </a:ext>
            </a:extLst>
          </p:cNvPr>
          <p:cNvGrpSpPr/>
          <p:nvPr/>
        </p:nvGrpSpPr>
        <p:grpSpPr>
          <a:xfrm>
            <a:off x="2935687" y="1966349"/>
            <a:ext cx="1017542" cy="724276"/>
            <a:chOff x="457657" y="2889939"/>
            <a:chExt cx="1017542" cy="724276"/>
          </a:xfrm>
          <a:solidFill>
            <a:schemeClr val="bg1">
              <a:lumMod val="85000"/>
            </a:schemeClr>
          </a:solidFill>
        </p:grpSpPr>
        <p:sp>
          <p:nvSpPr>
            <p:cNvPr id="932" name="Parallelogram 931">
              <a:extLst>
                <a:ext uri="{FF2B5EF4-FFF2-40B4-BE49-F238E27FC236}">
                  <a16:creationId xmlns:a16="http://schemas.microsoft.com/office/drawing/2014/main" id="{695A3584-8902-432C-A04C-62238EA6EB3D}"/>
                </a:ext>
              </a:extLst>
            </p:cNvPr>
            <p:cNvSpPr/>
            <p:nvPr/>
          </p:nvSpPr>
          <p:spPr>
            <a:xfrm>
              <a:off x="45783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3" name="Parallelogram 932">
              <a:extLst>
                <a:ext uri="{FF2B5EF4-FFF2-40B4-BE49-F238E27FC236}">
                  <a16:creationId xmlns:a16="http://schemas.microsoft.com/office/drawing/2014/main" id="{DDFBCFB0-CE7A-4D86-8D94-5E200DBFD718}"/>
                </a:ext>
              </a:extLst>
            </p:cNvPr>
            <p:cNvSpPr/>
            <p:nvPr/>
          </p:nvSpPr>
          <p:spPr>
            <a:xfrm rot="5400000" flipH="1">
              <a:off x="530188" y="3061214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4" name="Parallelogram 933">
              <a:extLst>
                <a:ext uri="{FF2B5EF4-FFF2-40B4-BE49-F238E27FC236}">
                  <a16:creationId xmlns:a16="http://schemas.microsoft.com/office/drawing/2014/main" id="{5449EEB6-B0CC-42BF-A60E-8BE46190E8EC}"/>
                </a:ext>
              </a:extLst>
            </p:cNvPr>
            <p:cNvSpPr/>
            <p:nvPr/>
          </p:nvSpPr>
          <p:spPr>
            <a:xfrm>
              <a:off x="507376" y="2939456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5" name="Parallelogram 934">
              <a:extLst>
                <a:ext uri="{FF2B5EF4-FFF2-40B4-BE49-F238E27FC236}">
                  <a16:creationId xmlns:a16="http://schemas.microsoft.com/office/drawing/2014/main" id="{797A8E75-3230-476B-B70D-59AD0F10D867}"/>
                </a:ext>
              </a:extLst>
            </p:cNvPr>
            <p:cNvSpPr/>
            <p:nvPr/>
          </p:nvSpPr>
          <p:spPr>
            <a:xfrm rot="5400000" flipH="1">
              <a:off x="579726" y="3011698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6" name="Parallelogram 935">
              <a:extLst>
                <a:ext uri="{FF2B5EF4-FFF2-40B4-BE49-F238E27FC236}">
                  <a16:creationId xmlns:a16="http://schemas.microsoft.com/office/drawing/2014/main" id="{2CADF623-EDE8-4999-8C58-EA0D06C371A1}"/>
                </a:ext>
              </a:extLst>
            </p:cNvPr>
            <p:cNvSpPr/>
            <p:nvPr/>
          </p:nvSpPr>
          <p:spPr>
            <a:xfrm>
              <a:off x="556934" y="2889939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7" name="Parallelogram 936">
              <a:extLst>
                <a:ext uri="{FF2B5EF4-FFF2-40B4-BE49-F238E27FC236}">
                  <a16:creationId xmlns:a16="http://schemas.microsoft.com/office/drawing/2014/main" id="{35A0E89E-8797-43E6-9074-F2124633EEEF}"/>
                </a:ext>
              </a:extLst>
            </p:cNvPr>
            <p:cNvSpPr/>
            <p:nvPr/>
          </p:nvSpPr>
          <p:spPr>
            <a:xfrm rot="5400000" flipH="1">
              <a:off x="629284" y="2962181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8" name="Parallelogram 937">
              <a:extLst>
                <a:ext uri="{FF2B5EF4-FFF2-40B4-BE49-F238E27FC236}">
                  <a16:creationId xmlns:a16="http://schemas.microsoft.com/office/drawing/2014/main" id="{9E2B3715-E1CB-4D6D-ABA1-6224271122C1}"/>
                </a:ext>
              </a:extLst>
            </p:cNvPr>
            <p:cNvSpPr/>
            <p:nvPr/>
          </p:nvSpPr>
          <p:spPr>
            <a:xfrm>
              <a:off x="60261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9" name="Parallelogram 938">
              <a:extLst>
                <a:ext uri="{FF2B5EF4-FFF2-40B4-BE49-F238E27FC236}">
                  <a16:creationId xmlns:a16="http://schemas.microsoft.com/office/drawing/2014/main" id="{462458BC-1BF3-4D90-B8CF-719FA976507C}"/>
                </a:ext>
              </a:extLst>
            </p:cNvPr>
            <p:cNvSpPr/>
            <p:nvPr/>
          </p:nvSpPr>
          <p:spPr>
            <a:xfrm rot="5400000" flipH="1">
              <a:off x="674961" y="3061214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0" name="Parallelogram 939">
              <a:extLst>
                <a:ext uri="{FF2B5EF4-FFF2-40B4-BE49-F238E27FC236}">
                  <a16:creationId xmlns:a16="http://schemas.microsoft.com/office/drawing/2014/main" id="{7BB337AD-9D60-4082-8F7C-E5E23ADC8453}"/>
                </a:ext>
              </a:extLst>
            </p:cNvPr>
            <p:cNvSpPr/>
            <p:nvPr/>
          </p:nvSpPr>
          <p:spPr>
            <a:xfrm>
              <a:off x="652149" y="2939456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1" name="Parallelogram 940">
              <a:extLst>
                <a:ext uri="{FF2B5EF4-FFF2-40B4-BE49-F238E27FC236}">
                  <a16:creationId xmlns:a16="http://schemas.microsoft.com/office/drawing/2014/main" id="{1C7303C7-99A3-4727-842A-B4C5DA4C5796}"/>
                </a:ext>
              </a:extLst>
            </p:cNvPr>
            <p:cNvSpPr/>
            <p:nvPr/>
          </p:nvSpPr>
          <p:spPr>
            <a:xfrm rot="5400000" flipH="1">
              <a:off x="724499" y="3011698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2" name="Parallelogram 941">
              <a:extLst>
                <a:ext uri="{FF2B5EF4-FFF2-40B4-BE49-F238E27FC236}">
                  <a16:creationId xmlns:a16="http://schemas.microsoft.com/office/drawing/2014/main" id="{A948B0CC-0B16-445B-9B93-65C3741B79BA}"/>
                </a:ext>
              </a:extLst>
            </p:cNvPr>
            <p:cNvSpPr/>
            <p:nvPr/>
          </p:nvSpPr>
          <p:spPr>
            <a:xfrm>
              <a:off x="701707" y="2889939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3" name="Parallelogram 942">
              <a:extLst>
                <a:ext uri="{FF2B5EF4-FFF2-40B4-BE49-F238E27FC236}">
                  <a16:creationId xmlns:a16="http://schemas.microsoft.com/office/drawing/2014/main" id="{2D5C3256-2B3B-486B-A1A2-DA35D0F0762A}"/>
                </a:ext>
              </a:extLst>
            </p:cNvPr>
            <p:cNvSpPr/>
            <p:nvPr/>
          </p:nvSpPr>
          <p:spPr>
            <a:xfrm rot="5400000" flipH="1">
              <a:off x="774057" y="2962181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4" name="Parallelogram 943">
              <a:extLst>
                <a:ext uri="{FF2B5EF4-FFF2-40B4-BE49-F238E27FC236}">
                  <a16:creationId xmlns:a16="http://schemas.microsoft.com/office/drawing/2014/main" id="{44FA8B6D-5F2C-4740-83CD-A13559A751A1}"/>
                </a:ext>
              </a:extLst>
            </p:cNvPr>
            <p:cNvSpPr/>
            <p:nvPr/>
          </p:nvSpPr>
          <p:spPr>
            <a:xfrm>
              <a:off x="74738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5" name="Parallelogram 944">
              <a:extLst>
                <a:ext uri="{FF2B5EF4-FFF2-40B4-BE49-F238E27FC236}">
                  <a16:creationId xmlns:a16="http://schemas.microsoft.com/office/drawing/2014/main" id="{74AF2D3A-1E0C-4383-B9CB-0B5D31A6753C}"/>
                </a:ext>
              </a:extLst>
            </p:cNvPr>
            <p:cNvSpPr/>
            <p:nvPr/>
          </p:nvSpPr>
          <p:spPr>
            <a:xfrm rot="5400000" flipH="1">
              <a:off x="819735" y="3061214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6" name="Parallelogram 945">
              <a:extLst>
                <a:ext uri="{FF2B5EF4-FFF2-40B4-BE49-F238E27FC236}">
                  <a16:creationId xmlns:a16="http://schemas.microsoft.com/office/drawing/2014/main" id="{E8DC276C-143B-4E7D-9163-5A090281B5B5}"/>
                </a:ext>
              </a:extLst>
            </p:cNvPr>
            <p:cNvSpPr/>
            <p:nvPr/>
          </p:nvSpPr>
          <p:spPr>
            <a:xfrm>
              <a:off x="796923" y="2939456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7" name="Parallelogram 946">
              <a:extLst>
                <a:ext uri="{FF2B5EF4-FFF2-40B4-BE49-F238E27FC236}">
                  <a16:creationId xmlns:a16="http://schemas.microsoft.com/office/drawing/2014/main" id="{918B5EA4-72FB-4E36-BB0F-8F74EF94AF07}"/>
                </a:ext>
              </a:extLst>
            </p:cNvPr>
            <p:cNvSpPr/>
            <p:nvPr/>
          </p:nvSpPr>
          <p:spPr>
            <a:xfrm rot="5400000" flipH="1">
              <a:off x="869273" y="3011698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8" name="Parallelogram 947">
              <a:extLst>
                <a:ext uri="{FF2B5EF4-FFF2-40B4-BE49-F238E27FC236}">
                  <a16:creationId xmlns:a16="http://schemas.microsoft.com/office/drawing/2014/main" id="{9A790C4D-BEEC-4529-8062-4451E385786A}"/>
                </a:ext>
              </a:extLst>
            </p:cNvPr>
            <p:cNvSpPr/>
            <p:nvPr/>
          </p:nvSpPr>
          <p:spPr>
            <a:xfrm>
              <a:off x="846481" y="2889939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9" name="Parallelogram 948">
              <a:extLst>
                <a:ext uri="{FF2B5EF4-FFF2-40B4-BE49-F238E27FC236}">
                  <a16:creationId xmlns:a16="http://schemas.microsoft.com/office/drawing/2014/main" id="{2C6D601F-55ED-4782-8202-0745364F1323}"/>
                </a:ext>
              </a:extLst>
            </p:cNvPr>
            <p:cNvSpPr/>
            <p:nvPr/>
          </p:nvSpPr>
          <p:spPr>
            <a:xfrm rot="5400000" flipH="1">
              <a:off x="918831" y="2962181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0" name="Parallelogram 949">
              <a:extLst>
                <a:ext uri="{FF2B5EF4-FFF2-40B4-BE49-F238E27FC236}">
                  <a16:creationId xmlns:a16="http://schemas.microsoft.com/office/drawing/2014/main" id="{10D60A74-6B65-4BBB-8B66-AA8D2D60C8DF}"/>
                </a:ext>
              </a:extLst>
            </p:cNvPr>
            <p:cNvSpPr/>
            <p:nvPr/>
          </p:nvSpPr>
          <p:spPr>
            <a:xfrm>
              <a:off x="892159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1" name="Parallelogram 950">
              <a:extLst>
                <a:ext uri="{FF2B5EF4-FFF2-40B4-BE49-F238E27FC236}">
                  <a16:creationId xmlns:a16="http://schemas.microsoft.com/office/drawing/2014/main" id="{8DB0710E-1D67-4B84-8CAF-2BBF17004D84}"/>
                </a:ext>
              </a:extLst>
            </p:cNvPr>
            <p:cNvSpPr/>
            <p:nvPr/>
          </p:nvSpPr>
          <p:spPr>
            <a:xfrm rot="5400000" flipH="1">
              <a:off x="964508" y="3061214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2" name="Parallelogram 951">
              <a:extLst>
                <a:ext uri="{FF2B5EF4-FFF2-40B4-BE49-F238E27FC236}">
                  <a16:creationId xmlns:a16="http://schemas.microsoft.com/office/drawing/2014/main" id="{559E3015-164E-4E4E-BCC5-B753DCE4061A}"/>
                </a:ext>
              </a:extLst>
            </p:cNvPr>
            <p:cNvSpPr/>
            <p:nvPr/>
          </p:nvSpPr>
          <p:spPr>
            <a:xfrm>
              <a:off x="941696" y="2939456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3" name="Parallelogram 952">
              <a:extLst>
                <a:ext uri="{FF2B5EF4-FFF2-40B4-BE49-F238E27FC236}">
                  <a16:creationId xmlns:a16="http://schemas.microsoft.com/office/drawing/2014/main" id="{17BC4579-C6A0-4E1E-AF1B-DB544554DFD2}"/>
                </a:ext>
              </a:extLst>
            </p:cNvPr>
            <p:cNvSpPr/>
            <p:nvPr/>
          </p:nvSpPr>
          <p:spPr>
            <a:xfrm rot="5400000" flipH="1">
              <a:off x="1014046" y="3011698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4" name="Parallelogram 953">
              <a:extLst>
                <a:ext uri="{FF2B5EF4-FFF2-40B4-BE49-F238E27FC236}">
                  <a16:creationId xmlns:a16="http://schemas.microsoft.com/office/drawing/2014/main" id="{6DB27005-79FF-4F3B-93E6-2DFB228CF356}"/>
                </a:ext>
              </a:extLst>
            </p:cNvPr>
            <p:cNvSpPr/>
            <p:nvPr/>
          </p:nvSpPr>
          <p:spPr>
            <a:xfrm>
              <a:off x="991254" y="2889939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5" name="Parallelogram 954">
              <a:extLst>
                <a:ext uri="{FF2B5EF4-FFF2-40B4-BE49-F238E27FC236}">
                  <a16:creationId xmlns:a16="http://schemas.microsoft.com/office/drawing/2014/main" id="{75F9066F-5F6D-42F5-AF00-2EF7478FF88D}"/>
                </a:ext>
              </a:extLst>
            </p:cNvPr>
            <p:cNvSpPr/>
            <p:nvPr/>
          </p:nvSpPr>
          <p:spPr>
            <a:xfrm rot="5400000" flipH="1">
              <a:off x="1063604" y="2962181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6" name="Parallelogram 955">
              <a:extLst>
                <a:ext uri="{FF2B5EF4-FFF2-40B4-BE49-F238E27FC236}">
                  <a16:creationId xmlns:a16="http://schemas.microsoft.com/office/drawing/2014/main" id="{BA57F9D0-A71D-400C-8CAE-B7349C55D5CC}"/>
                </a:ext>
              </a:extLst>
            </p:cNvPr>
            <p:cNvSpPr/>
            <p:nvPr/>
          </p:nvSpPr>
          <p:spPr>
            <a:xfrm>
              <a:off x="1036932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7" name="Parallelogram 956">
              <a:extLst>
                <a:ext uri="{FF2B5EF4-FFF2-40B4-BE49-F238E27FC236}">
                  <a16:creationId xmlns:a16="http://schemas.microsoft.com/office/drawing/2014/main" id="{AB33081B-CFF8-4AA8-B0FF-B5BC293C9D92}"/>
                </a:ext>
              </a:extLst>
            </p:cNvPr>
            <p:cNvSpPr/>
            <p:nvPr/>
          </p:nvSpPr>
          <p:spPr>
            <a:xfrm rot="5400000" flipH="1">
              <a:off x="1109281" y="3061214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8" name="Parallelogram 957">
              <a:extLst>
                <a:ext uri="{FF2B5EF4-FFF2-40B4-BE49-F238E27FC236}">
                  <a16:creationId xmlns:a16="http://schemas.microsoft.com/office/drawing/2014/main" id="{3A7D6302-E875-47C5-982C-F5619765B773}"/>
                </a:ext>
              </a:extLst>
            </p:cNvPr>
            <p:cNvSpPr/>
            <p:nvPr/>
          </p:nvSpPr>
          <p:spPr>
            <a:xfrm>
              <a:off x="1086469" y="2939456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9" name="Parallelogram 958">
              <a:extLst>
                <a:ext uri="{FF2B5EF4-FFF2-40B4-BE49-F238E27FC236}">
                  <a16:creationId xmlns:a16="http://schemas.microsoft.com/office/drawing/2014/main" id="{8C8AF3DE-0437-4B97-83C7-B6B7B153C1D4}"/>
                </a:ext>
              </a:extLst>
            </p:cNvPr>
            <p:cNvSpPr/>
            <p:nvPr/>
          </p:nvSpPr>
          <p:spPr>
            <a:xfrm rot="5400000" flipH="1">
              <a:off x="1158819" y="3011698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0" name="Parallelogram 959">
              <a:extLst>
                <a:ext uri="{FF2B5EF4-FFF2-40B4-BE49-F238E27FC236}">
                  <a16:creationId xmlns:a16="http://schemas.microsoft.com/office/drawing/2014/main" id="{F61828C4-0105-4502-A238-53D61276F0C0}"/>
                </a:ext>
              </a:extLst>
            </p:cNvPr>
            <p:cNvSpPr/>
            <p:nvPr/>
          </p:nvSpPr>
          <p:spPr>
            <a:xfrm>
              <a:off x="1136027" y="2889939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1" name="Parallelogram 960">
              <a:extLst>
                <a:ext uri="{FF2B5EF4-FFF2-40B4-BE49-F238E27FC236}">
                  <a16:creationId xmlns:a16="http://schemas.microsoft.com/office/drawing/2014/main" id="{9BBEE316-5776-45D2-8424-8FA5A04AA746}"/>
                </a:ext>
              </a:extLst>
            </p:cNvPr>
            <p:cNvSpPr/>
            <p:nvPr/>
          </p:nvSpPr>
          <p:spPr>
            <a:xfrm rot="5400000" flipH="1">
              <a:off x="1208377" y="2962181"/>
              <a:ext cx="194290" cy="49806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2" name="Parallelogram 961">
              <a:extLst>
                <a:ext uri="{FF2B5EF4-FFF2-40B4-BE49-F238E27FC236}">
                  <a16:creationId xmlns:a16="http://schemas.microsoft.com/office/drawing/2014/main" id="{6F00E343-0E29-4A54-882D-19AF97F826E1}"/>
                </a:ext>
              </a:extLst>
            </p:cNvPr>
            <p:cNvSpPr/>
            <p:nvPr/>
          </p:nvSpPr>
          <p:spPr>
            <a:xfrm>
              <a:off x="1181706" y="2988972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3" name="Parallelogram 962">
              <a:extLst>
                <a:ext uri="{FF2B5EF4-FFF2-40B4-BE49-F238E27FC236}">
                  <a16:creationId xmlns:a16="http://schemas.microsoft.com/office/drawing/2014/main" id="{4C7AF344-2BB2-497A-841C-03DCD6A84206}"/>
                </a:ext>
              </a:extLst>
            </p:cNvPr>
            <p:cNvSpPr/>
            <p:nvPr/>
          </p:nvSpPr>
          <p:spPr>
            <a:xfrm>
              <a:off x="1231243" y="2939456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4" name="Parallelogram 963">
              <a:extLst>
                <a:ext uri="{FF2B5EF4-FFF2-40B4-BE49-F238E27FC236}">
                  <a16:creationId xmlns:a16="http://schemas.microsoft.com/office/drawing/2014/main" id="{96FAE3CF-C493-44E4-829B-B2D86D19193E}"/>
                </a:ext>
              </a:extLst>
            </p:cNvPr>
            <p:cNvSpPr/>
            <p:nvPr/>
          </p:nvSpPr>
          <p:spPr>
            <a:xfrm>
              <a:off x="1280801" y="2889939"/>
              <a:ext cx="194398" cy="49517"/>
            </a:xfrm>
            <a:prstGeom prst="parallelogram">
              <a:avLst>
                <a:gd name="adj" fmla="val 99777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62A2CCCC-1363-4247-A4D8-590988EDB095}"/>
                </a:ext>
              </a:extLst>
            </p:cNvPr>
            <p:cNvGrpSpPr/>
            <p:nvPr/>
          </p:nvGrpSpPr>
          <p:grpSpPr>
            <a:xfrm>
              <a:off x="457657" y="2889939"/>
              <a:ext cx="1017542" cy="293323"/>
              <a:chOff x="457657" y="2889939"/>
              <a:chExt cx="1017542" cy="293323"/>
            </a:xfrm>
            <a:grpFill/>
          </p:grpSpPr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36093F07-1EB7-47A8-BA64-AEB8CB48C585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D15E880A-CD25-4DE8-BA98-9ADA8BDEEFE0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8" name="Rectangle 997">
                <a:extLst>
                  <a:ext uri="{FF2B5EF4-FFF2-40B4-BE49-F238E27FC236}">
                    <a16:creationId xmlns:a16="http://schemas.microsoft.com/office/drawing/2014/main" id="{EAAC156F-7B59-438F-8C4A-0E9B93010AF4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9" name="Rectangle 998">
                <a:extLst>
                  <a:ext uri="{FF2B5EF4-FFF2-40B4-BE49-F238E27FC236}">
                    <a16:creationId xmlns:a16="http://schemas.microsoft.com/office/drawing/2014/main" id="{FD3E4C5E-B73E-4D0A-837E-8D5F2B987320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2851F4E5-65DE-42B4-8FB1-0C095109DD98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1" name="Rectangle 1000">
                <a:extLst>
                  <a:ext uri="{FF2B5EF4-FFF2-40B4-BE49-F238E27FC236}">
                    <a16:creationId xmlns:a16="http://schemas.microsoft.com/office/drawing/2014/main" id="{423D87FE-AB2B-4CA4-8010-E2F0AF94E93F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2" name="Parallelogram 1001">
                <a:extLst>
                  <a:ext uri="{FF2B5EF4-FFF2-40B4-BE49-F238E27FC236}">
                    <a16:creationId xmlns:a16="http://schemas.microsoft.com/office/drawing/2014/main" id="{99E7DCA1-DE92-4D16-8276-9734EB19E5AA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3" name="Parallelogram 1002">
                <a:extLst>
                  <a:ext uri="{FF2B5EF4-FFF2-40B4-BE49-F238E27FC236}">
                    <a16:creationId xmlns:a16="http://schemas.microsoft.com/office/drawing/2014/main" id="{55E0EE9A-413F-4E98-9ECC-3C289FE64A71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4" name="Parallelogram 1003">
                <a:extLst>
                  <a:ext uri="{FF2B5EF4-FFF2-40B4-BE49-F238E27FC236}">
                    <a16:creationId xmlns:a16="http://schemas.microsoft.com/office/drawing/2014/main" id="{EFAA73C6-7AA3-429E-873E-8DDCC86804C1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A20EA1B2-19EC-41C5-9DB1-6729D9F3CE25}"/>
                </a:ext>
              </a:extLst>
            </p:cNvPr>
            <p:cNvGrpSpPr/>
            <p:nvPr/>
          </p:nvGrpSpPr>
          <p:grpSpPr>
            <a:xfrm>
              <a:off x="457657" y="3031387"/>
              <a:ext cx="1017542" cy="293323"/>
              <a:chOff x="457657" y="2889939"/>
              <a:chExt cx="1017542" cy="293323"/>
            </a:xfrm>
            <a:grpFill/>
          </p:grpSpPr>
          <p:sp>
            <p:nvSpPr>
              <p:cNvPr id="987" name="Rectangle 986">
                <a:extLst>
                  <a:ext uri="{FF2B5EF4-FFF2-40B4-BE49-F238E27FC236}">
                    <a16:creationId xmlns:a16="http://schemas.microsoft.com/office/drawing/2014/main" id="{B2DC7C00-0776-43AD-856D-E6AF37C4B704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4A620B06-B5E5-426E-A0DE-87242B2402A7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C45D309A-2457-4148-AC3B-E36A9EE77C77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0" name="Rectangle 989">
                <a:extLst>
                  <a:ext uri="{FF2B5EF4-FFF2-40B4-BE49-F238E27FC236}">
                    <a16:creationId xmlns:a16="http://schemas.microsoft.com/office/drawing/2014/main" id="{5A26A468-987A-4E2F-9831-2733FE3EC52F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3FB495E3-12FC-4BD5-A1FF-95FF71BDB049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2" name="Rectangle 991">
                <a:extLst>
                  <a:ext uri="{FF2B5EF4-FFF2-40B4-BE49-F238E27FC236}">
                    <a16:creationId xmlns:a16="http://schemas.microsoft.com/office/drawing/2014/main" id="{97EE0530-1788-4D84-A367-8F42765172A9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3" name="Parallelogram 992">
                <a:extLst>
                  <a:ext uri="{FF2B5EF4-FFF2-40B4-BE49-F238E27FC236}">
                    <a16:creationId xmlns:a16="http://schemas.microsoft.com/office/drawing/2014/main" id="{7051EC37-EFCE-415C-B83B-341EC0B1B4D5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4" name="Parallelogram 993">
                <a:extLst>
                  <a:ext uri="{FF2B5EF4-FFF2-40B4-BE49-F238E27FC236}">
                    <a16:creationId xmlns:a16="http://schemas.microsoft.com/office/drawing/2014/main" id="{ADFFD60B-A21A-4B69-905C-C419D1993F2B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5" name="Parallelogram 994">
                <a:extLst>
                  <a:ext uri="{FF2B5EF4-FFF2-40B4-BE49-F238E27FC236}">
                    <a16:creationId xmlns:a16="http://schemas.microsoft.com/office/drawing/2014/main" id="{51C373E6-50AE-417A-86C2-CE828ABF6DB6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67" name="Group 966">
              <a:extLst>
                <a:ext uri="{FF2B5EF4-FFF2-40B4-BE49-F238E27FC236}">
                  <a16:creationId xmlns:a16="http://schemas.microsoft.com/office/drawing/2014/main" id="{40F1D74E-F676-44C2-9C30-8174CA09C296}"/>
                </a:ext>
              </a:extLst>
            </p:cNvPr>
            <p:cNvGrpSpPr/>
            <p:nvPr/>
          </p:nvGrpSpPr>
          <p:grpSpPr>
            <a:xfrm>
              <a:off x="457657" y="3177595"/>
              <a:ext cx="1017542" cy="293323"/>
              <a:chOff x="457657" y="2889939"/>
              <a:chExt cx="1017542" cy="293323"/>
            </a:xfrm>
            <a:grpFill/>
          </p:grpSpPr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011FA49D-EEA6-479E-9D85-F4C7AAC337D7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47060729-FC33-4135-B737-B7F1ECBDA627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D7E35088-0AC5-4846-AA19-1B419A246B5B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428BD62B-6EE0-4896-B4CB-F4B80C2FE7B9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739EFE4A-29CC-4388-8F3D-9B1C0E7D1E77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3" name="Rectangle 982">
                <a:extLst>
                  <a:ext uri="{FF2B5EF4-FFF2-40B4-BE49-F238E27FC236}">
                    <a16:creationId xmlns:a16="http://schemas.microsoft.com/office/drawing/2014/main" id="{1F2D137B-DFD2-4B89-9204-E546C68C86C3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4" name="Parallelogram 983">
                <a:extLst>
                  <a:ext uri="{FF2B5EF4-FFF2-40B4-BE49-F238E27FC236}">
                    <a16:creationId xmlns:a16="http://schemas.microsoft.com/office/drawing/2014/main" id="{18D168CC-9635-49FA-A92B-1349C3C1668E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5" name="Parallelogram 984">
                <a:extLst>
                  <a:ext uri="{FF2B5EF4-FFF2-40B4-BE49-F238E27FC236}">
                    <a16:creationId xmlns:a16="http://schemas.microsoft.com/office/drawing/2014/main" id="{199D0B2E-734E-473F-A68C-A3AAB3B4C3DA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6" name="Parallelogram 985">
                <a:extLst>
                  <a:ext uri="{FF2B5EF4-FFF2-40B4-BE49-F238E27FC236}">
                    <a16:creationId xmlns:a16="http://schemas.microsoft.com/office/drawing/2014/main" id="{7A5D4F9E-500C-429E-A9FA-C3F9FC30EE5A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68" name="Group 967">
              <a:extLst>
                <a:ext uri="{FF2B5EF4-FFF2-40B4-BE49-F238E27FC236}">
                  <a16:creationId xmlns:a16="http://schemas.microsoft.com/office/drawing/2014/main" id="{63473E9D-42ED-4E7B-89C0-FD4C08B99950}"/>
                </a:ext>
              </a:extLst>
            </p:cNvPr>
            <p:cNvGrpSpPr/>
            <p:nvPr/>
          </p:nvGrpSpPr>
          <p:grpSpPr>
            <a:xfrm>
              <a:off x="457657" y="3320892"/>
              <a:ext cx="1017542" cy="293323"/>
              <a:chOff x="457657" y="2889939"/>
              <a:chExt cx="1017542" cy="293323"/>
            </a:xfrm>
            <a:grpFill/>
          </p:grpSpPr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3C082157-BC0B-47EB-A72B-82289EFA2D04}"/>
                  </a:ext>
                </a:extLst>
              </p:cNvPr>
              <p:cNvSpPr/>
              <p:nvPr/>
            </p:nvSpPr>
            <p:spPr>
              <a:xfrm>
                <a:off x="45765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0" name="Rectangle 969">
                <a:extLst>
                  <a:ext uri="{FF2B5EF4-FFF2-40B4-BE49-F238E27FC236}">
                    <a16:creationId xmlns:a16="http://schemas.microsoft.com/office/drawing/2014/main" id="{9EEEF2BE-3F45-4E78-805C-3CE10255A06E}"/>
                  </a:ext>
                </a:extLst>
              </p:cNvPr>
              <p:cNvSpPr/>
              <p:nvPr/>
            </p:nvSpPr>
            <p:spPr>
              <a:xfrm>
                <a:off x="60243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E3F2033E-70B4-441E-BDED-6A05BCF99CAC}"/>
                  </a:ext>
                </a:extLst>
              </p:cNvPr>
              <p:cNvSpPr/>
              <p:nvPr/>
            </p:nvSpPr>
            <p:spPr>
              <a:xfrm>
                <a:off x="747204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D81D29D0-B4D1-400D-90DA-72D2416BF7E6}"/>
                  </a:ext>
                </a:extLst>
              </p:cNvPr>
              <p:cNvSpPr/>
              <p:nvPr/>
            </p:nvSpPr>
            <p:spPr>
              <a:xfrm>
                <a:off x="891977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94BA2E6B-0CDA-4BF8-931B-62B5151B75C1}"/>
                  </a:ext>
                </a:extLst>
              </p:cNvPr>
              <p:cNvSpPr/>
              <p:nvPr/>
            </p:nvSpPr>
            <p:spPr>
              <a:xfrm>
                <a:off x="1036750" y="3038488"/>
                <a:ext cx="144773" cy="1447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4" name="Rectangle 973">
                <a:extLst>
                  <a:ext uri="{FF2B5EF4-FFF2-40B4-BE49-F238E27FC236}">
                    <a16:creationId xmlns:a16="http://schemas.microsoft.com/office/drawing/2014/main" id="{002EDA8A-615C-47DB-99E1-CFA3C52E7378}"/>
                  </a:ext>
                </a:extLst>
              </p:cNvPr>
              <p:cNvSpPr/>
              <p:nvPr/>
            </p:nvSpPr>
            <p:spPr>
              <a:xfrm>
                <a:off x="1181524" y="3038488"/>
                <a:ext cx="144773" cy="14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5" name="Parallelogram 974">
                <a:extLst>
                  <a:ext uri="{FF2B5EF4-FFF2-40B4-BE49-F238E27FC236}">
                    <a16:creationId xmlns:a16="http://schemas.microsoft.com/office/drawing/2014/main" id="{9F1B9171-60E4-45FB-9848-C61411B00DFA}"/>
                  </a:ext>
                </a:extLst>
              </p:cNvPr>
              <p:cNvSpPr/>
              <p:nvPr/>
            </p:nvSpPr>
            <p:spPr>
              <a:xfrm rot="5400000" flipH="1">
                <a:off x="1254055" y="3061214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6" name="Parallelogram 975">
                <a:extLst>
                  <a:ext uri="{FF2B5EF4-FFF2-40B4-BE49-F238E27FC236}">
                    <a16:creationId xmlns:a16="http://schemas.microsoft.com/office/drawing/2014/main" id="{75351F87-1FB4-43FF-A479-B0D286A798C7}"/>
                  </a:ext>
                </a:extLst>
              </p:cNvPr>
              <p:cNvSpPr/>
              <p:nvPr/>
            </p:nvSpPr>
            <p:spPr>
              <a:xfrm rot="5400000" flipH="1">
                <a:off x="1303593" y="3011698"/>
                <a:ext cx="194290" cy="49806"/>
              </a:xfrm>
              <a:prstGeom prst="parallelogram">
                <a:avLst>
                  <a:gd name="adj" fmla="val 99777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7" name="Parallelogram 976">
                <a:extLst>
                  <a:ext uri="{FF2B5EF4-FFF2-40B4-BE49-F238E27FC236}">
                    <a16:creationId xmlns:a16="http://schemas.microsoft.com/office/drawing/2014/main" id="{0EE2D9A8-98BF-4CB0-B873-192BF2DBC1D1}"/>
                  </a:ext>
                </a:extLst>
              </p:cNvPr>
              <p:cNvSpPr/>
              <p:nvPr/>
            </p:nvSpPr>
            <p:spPr>
              <a:xfrm rot="5400000" flipH="1">
                <a:off x="1353151" y="2962181"/>
                <a:ext cx="194290" cy="49806"/>
              </a:xfrm>
              <a:prstGeom prst="parallelogram">
                <a:avLst>
                  <a:gd name="adj" fmla="val 997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09" name="TextBox 1008">
            <a:extLst>
              <a:ext uri="{FF2B5EF4-FFF2-40B4-BE49-F238E27FC236}">
                <a16:creationId xmlns:a16="http://schemas.microsoft.com/office/drawing/2014/main" id="{62DB1E62-CFC3-46C8-ABF1-A3F8EA8F32E8}"/>
              </a:ext>
            </a:extLst>
          </p:cNvPr>
          <p:cNvSpPr txBox="1"/>
          <p:nvPr/>
        </p:nvSpPr>
        <p:spPr>
          <a:xfrm>
            <a:off x="317636" y="27775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var1</a:t>
            </a:r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1D0DAD8B-8566-4159-BEE6-55042A16EEA4}"/>
              </a:ext>
            </a:extLst>
          </p:cNvPr>
          <p:cNvSpPr txBox="1"/>
          <p:nvPr/>
        </p:nvSpPr>
        <p:spPr>
          <a:xfrm>
            <a:off x="317636" y="362856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var2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910F0F87-D418-4CFE-A869-3D10A5B1C9B0}"/>
              </a:ext>
            </a:extLst>
          </p:cNvPr>
          <p:cNvSpPr txBox="1"/>
          <p:nvPr/>
        </p:nvSpPr>
        <p:spPr>
          <a:xfrm>
            <a:off x="317636" y="441183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var3</a:t>
            </a:r>
          </a:p>
        </p:txBody>
      </p:sp>
      <p:cxnSp>
        <p:nvCxnSpPr>
          <p:cNvPr id="1016" name="Straight Arrow Connector 1015">
            <a:extLst>
              <a:ext uri="{FF2B5EF4-FFF2-40B4-BE49-F238E27FC236}">
                <a16:creationId xmlns:a16="http://schemas.microsoft.com/office/drawing/2014/main" id="{963E6ECD-9BF8-466C-9740-5595DA996D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93257" y="3530124"/>
            <a:ext cx="530273" cy="1467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2" name="Oval 1011">
            <a:extLst>
              <a:ext uri="{FF2B5EF4-FFF2-40B4-BE49-F238E27FC236}">
                <a16:creationId xmlns:a16="http://schemas.microsoft.com/office/drawing/2014/main" id="{6242981D-C6E5-46AA-BE84-C1101CC80B89}"/>
              </a:ext>
            </a:extLst>
          </p:cNvPr>
          <p:cNvSpPr/>
          <p:nvPr/>
        </p:nvSpPr>
        <p:spPr>
          <a:xfrm>
            <a:off x="4482706" y="3182587"/>
            <a:ext cx="1025398" cy="724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pack data</a:t>
            </a:r>
          </a:p>
        </p:txBody>
      </p:sp>
      <p:cxnSp>
        <p:nvCxnSpPr>
          <p:cNvPr id="1020" name="Connector: Curved 1019">
            <a:extLst>
              <a:ext uri="{FF2B5EF4-FFF2-40B4-BE49-F238E27FC236}">
                <a16:creationId xmlns:a16="http://schemas.microsoft.com/office/drawing/2014/main" id="{546A81BF-B3C9-4BC0-BD7C-E9E367F312B4}"/>
              </a:ext>
            </a:extLst>
          </p:cNvPr>
          <p:cNvCxnSpPr>
            <a:cxnSpLocks/>
            <a:stCxn id="771" idx="1"/>
            <a:endCxn id="1012" idx="2"/>
          </p:cNvCxnSpPr>
          <p:nvPr/>
        </p:nvCxnSpPr>
        <p:spPr>
          <a:xfrm>
            <a:off x="1691680" y="2849828"/>
            <a:ext cx="2791026" cy="69497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Connector: Curved 1021">
            <a:extLst>
              <a:ext uri="{FF2B5EF4-FFF2-40B4-BE49-F238E27FC236}">
                <a16:creationId xmlns:a16="http://schemas.microsoft.com/office/drawing/2014/main" id="{022C6A63-4CE4-415C-B267-F8F3A81D7BC8}"/>
              </a:ext>
            </a:extLst>
          </p:cNvPr>
          <p:cNvCxnSpPr>
            <a:cxnSpLocks/>
            <a:stCxn id="921" idx="1"/>
            <a:endCxn id="1012" idx="2"/>
          </p:cNvCxnSpPr>
          <p:nvPr/>
        </p:nvCxnSpPr>
        <p:spPr>
          <a:xfrm flipV="1">
            <a:off x="1691680" y="3544800"/>
            <a:ext cx="2791026" cy="79133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8022211E-EBCE-4B24-8980-535802CB8E8E}"/>
              </a:ext>
            </a:extLst>
          </p:cNvPr>
          <p:cNvCxnSpPr>
            <a:cxnSpLocks/>
            <a:stCxn id="847" idx="1"/>
            <a:endCxn id="1012" idx="2"/>
          </p:cNvCxnSpPr>
          <p:nvPr/>
        </p:nvCxnSpPr>
        <p:spPr>
          <a:xfrm>
            <a:off x="1691680" y="3526696"/>
            <a:ext cx="2791026" cy="1810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45E0D393-CF37-4F77-B3C6-0A704F159A43}"/>
              </a:ext>
            </a:extLst>
          </p:cNvPr>
          <p:cNvSpPr/>
          <p:nvPr/>
        </p:nvSpPr>
        <p:spPr>
          <a:xfrm>
            <a:off x="4554714" y="4828609"/>
            <a:ext cx="1025398" cy="724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unpack data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20C5E6D-AB66-43D0-BA71-89CF3ABF1118}"/>
              </a:ext>
            </a:extLst>
          </p:cNvPr>
          <p:cNvSpPr txBox="1"/>
          <p:nvPr/>
        </p:nvSpPr>
        <p:spPr>
          <a:xfrm>
            <a:off x="5902970" y="3339783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var1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7D66096-A33F-4DA4-A474-F00A79577D9A}"/>
              </a:ext>
            </a:extLst>
          </p:cNvPr>
          <p:cNvSpPr txBox="1"/>
          <p:nvPr/>
        </p:nvSpPr>
        <p:spPr>
          <a:xfrm>
            <a:off x="5902970" y="3478927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var2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50C0950-0790-474D-AB26-68682EFEAC9F}"/>
              </a:ext>
            </a:extLst>
          </p:cNvPr>
          <p:cNvSpPr txBox="1"/>
          <p:nvPr/>
        </p:nvSpPr>
        <p:spPr>
          <a:xfrm>
            <a:off x="5902970" y="361807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var3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F58048B4-9CE0-488D-B68A-2EE92465C8E8}"/>
              </a:ext>
            </a:extLst>
          </p:cNvPr>
          <p:cNvSpPr/>
          <p:nvPr/>
        </p:nvSpPr>
        <p:spPr>
          <a:xfrm>
            <a:off x="6300192" y="49389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5E3BA448-0C20-44A3-A1C3-2A8C6BADAB51}"/>
              </a:ext>
            </a:extLst>
          </p:cNvPr>
          <p:cNvSpPr/>
          <p:nvPr/>
        </p:nvSpPr>
        <p:spPr>
          <a:xfrm>
            <a:off x="6444208" y="49389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DDA5954-E6DA-45D7-98D9-FBF8A13CB0C0}"/>
              </a:ext>
            </a:extLst>
          </p:cNvPr>
          <p:cNvSpPr/>
          <p:nvPr/>
        </p:nvSpPr>
        <p:spPr>
          <a:xfrm>
            <a:off x="6588224" y="49389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414D031-18FD-48E2-AA0F-7862B75D77F2}"/>
              </a:ext>
            </a:extLst>
          </p:cNvPr>
          <p:cNvSpPr/>
          <p:nvPr/>
        </p:nvSpPr>
        <p:spPr>
          <a:xfrm>
            <a:off x="6732240" y="49389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CC8A5B-FE39-4BDE-9681-B9EF5F1ABF35}"/>
              </a:ext>
            </a:extLst>
          </p:cNvPr>
          <p:cNvSpPr/>
          <p:nvPr/>
        </p:nvSpPr>
        <p:spPr>
          <a:xfrm>
            <a:off x="6876256" y="493890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207F3D6-9BB9-4E18-A9FC-68290AD7DE01}"/>
              </a:ext>
            </a:extLst>
          </p:cNvPr>
          <p:cNvSpPr/>
          <p:nvPr/>
        </p:nvSpPr>
        <p:spPr>
          <a:xfrm>
            <a:off x="6300192" y="50717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69F054AE-4448-4994-9FE0-D46E64FBA557}"/>
              </a:ext>
            </a:extLst>
          </p:cNvPr>
          <p:cNvSpPr/>
          <p:nvPr/>
        </p:nvSpPr>
        <p:spPr>
          <a:xfrm>
            <a:off x="6444208" y="50717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18B6752-CB70-4AA7-86AF-38254B84494B}"/>
              </a:ext>
            </a:extLst>
          </p:cNvPr>
          <p:cNvSpPr/>
          <p:nvPr/>
        </p:nvSpPr>
        <p:spPr>
          <a:xfrm>
            <a:off x="6588224" y="50717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3852E64-740A-48DC-AB2B-A3D16DF37F6A}"/>
              </a:ext>
            </a:extLst>
          </p:cNvPr>
          <p:cNvSpPr/>
          <p:nvPr/>
        </p:nvSpPr>
        <p:spPr>
          <a:xfrm>
            <a:off x="6732240" y="50717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8E187D70-28FD-4A47-B78F-37D5F0FA5412}"/>
              </a:ext>
            </a:extLst>
          </p:cNvPr>
          <p:cNvSpPr/>
          <p:nvPr/>
        </p:nvSpPr>
        <p:spPr>
          <a:xfrm>
            <a:off x="6876256" y="5071738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E4A2D8C-05E7-4F12-8B1D-C6ED028DEC2C}"/>
              </a:ext>
            </a:extLst>
          </p:cNvPr>
          <p:cNvSpPr/>
          <p:nvPr/>
        </p:nvSpPr>
        <p:spPr>
          <a:xfrm>
            <a:off x="6300192" y="52157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324520-CC39-4BDB-9DB8-A2A563AF3C3A}"/>
              </a:ext>
            </a:extLst>
          </p:cNvPr>
          <p:cNvSpPr/>
          <p:nvPr/>
        </p:nvSpPr>
        <p:spPr>
          <a:xfrm>
            <a:off x="6444208" y="52157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9F25D9C-2655-4876-AD82-A3D7B7AEC2C0}"/>
              </a:ext>
            </a:extLst>
          </p:cNvPr>
          <p:cNvSpPr/>
          <p:nvPr/>
        </p:nvSpPr>
        <p:spPr>
          <a:xfrm>
            <a:off x="6588224" y="52157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270BE1-3ABB-469A-8A52-FB9E8D078A99}"/>
              </a:ext>
            </a:extLst>
          </p:cNvPr>
          <p:cNvSpPr/>
          <p:nvPr/>
        </p:nvSpPr>
        <p:spPr>
          <a:xfrm>
            <a:off x="6732240" y="52157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E25E271-A6C7-4BEA-96BA-65F4FC1D4051}"/>
              </a:ext>
            </a:extLst>
          </p:cNvPr>
          <p:cNvSpPr/>
          <p:nvPr/>
        </p:nvSpPr>
        <p:spPr>
          <a:xfrm>
            <a:off x="6876256" y="5215754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9679E706-EA18-4743-85C2-CAF8B70DC305}"/>
              </a:ext>
            </a:extLst>
          </p:cNvPr>
          <p:cNvSpPr/>
          <p:nvPr/>
        </p:nvSpPr>
        <p:spPr>
          <a:xfrm>
            <a:off x="6300192" y="5359770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2ABEE479-758A-490F-8F84-5D38801D2CE4}"/>
              </a:ext>
            </a:extLst>
          </p:cNvPr>
          <p:cNvSpPr/>
          <p:nvPr/>
        </p:nvSpPr>
        <p:spPr>
          <a:xfrm>
            <a:off x="6444208" y="5359770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2759F5CC-A37C-4B41-81C1-524F212C9B00}"/>
              </a:ext>
            </a:extLst>
          </p:cNvPr>
          <p:cNvSpPr/>
          <p:nvPr/>
        </p:nvSpPr>
        <p:spPr>
          <a:xfrm>
            <a:off x="6588224" y="5359770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7F9BD8FD-DE8C-4618-B4EB-61840F6F522F}"/>
              </a:ext>
            </a:extLst>
          </p:cNvPr>
          <p:cNvSpPr/>
          <p:nvPr/>
        </p:nvSpPr>
        <p:spPr>
          <a:xfrm>
            <a:off x="6732240" y="5359770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DCA6C6DD-A9D7-434A-919D-D629F687FD8C}"/>
              </a:ext>
            </a:extLst>
          </p:cNvPr>
          <p:cNvSpPr/>
          <p:nvPr/>
        </p:nvSpPr>
        <p:spPr>
          <a:xfrm>
            <a:off x="6876256" y="5359770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F58AD616-1607-4892-90ED-1F0830B588D7}"/>
              </a:ext>
            </a:extLst>
          </p:cNvPr>
          <p:cNvSpPr/>
          <p:nvPr/>
        </p:nvSpPr>
        <p:spPr>
          <a:xfrm>
            <a:off x="6300192" y="5503786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8B7E4C5F-10DB-4A1F-B161-CF3A1E47F22D}"/>
              </a:ext>
            </a:extLst>
          </p:cNvPr>
          <p:cNvSpPr/>
          <p:nvPr/>
        </p:nvSpPr>
        <p:spPr>
          <a:xfrm>
            <a:off x="6444208" y="5503786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8A15D3E1-AD3B-41E1-8CDA-ADC977BC97F5}"/>
              </a:ext>
            </a:extLst>
          </p:cNvPr>
          <p:cNvSpPr/>
          <p:nvPr/>
        </p:nvSpPr>
        <p:spPr>
          <a:xfrm>
            <a:off x="6588224" y="5503786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ABF9F6A7-2E46-4666-8AB0-FD397B053D25}"/>
              </a:ext>
            </a:extLst>
          </p:cNvPr>
          <p:cNvSpPr/>
          <p:nvPr/>
        </p:nvSpPr>
        <p:spPr>
          <a:xfrm>
            <a:off x="6732240" y="5503786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347B1106-8188-4AED-9791-03611D6F154F}"/>
              </a:ext>
            </a:extLst>
          </p:cNvPr>
          <p:cNvSpPr/>
          <p:nvPr/>
        </p:nvSpPr>
        <p:spPr>
          <a:xfrm>
            <a:off x="6876256" y="5503786"/>
            <a:ext cx="144016" cy="1440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ADDEAD15-F53C-4D55-997C-C71CC3853B55}"/>
              </a:ext>
            </a:extLst>
          </p:cNvPr>
          <p:cNvSpPr txBox="1"/>
          <p:nvPr/>
        </p:nvSpPr>
        <p:spPr>
          <a:xfrm>
            <a:off x="5902970" y="4875396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out1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BBCEF64D-7851-4FE3-9108-1556AF936858}"/>
              </a:ext>
            </a:extLst>
          </p:cNvPr>
          <p:cNvSpPr txBox="1"/>
          <p:nvPr/>
        </p:nvSpPr>
        <p:spPr>
          <a:xfrm>
            <a:off x="5902970" y="5015517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out2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29DF6D04-D623-4EAC-8C37-5F0625D6ED98}"/>
              </a:ext>
            </a:extLst>
          </p:cNvPr>
          <p:cNvSpPr txBox="1"/>
          <p:nvPr/>
        </p:nvSpPr>
        <p:spPr>
          <a:xfrm>
            <a:off x="5902970" y="5158458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out3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861E6F4C-1C59-4F0D-BCC3-4AA51502D2B8}"/>
              </a:ext>
            </a:extLst>
          </p:cNvPr>
          <p:cNvSpPr txBox="1"/>
          <p:nvPr/>
        </p:nvSpPr>
        <p:spPr>
          <a:xfrm>
            <a:off x="5902970" y="5302474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out4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A053ADC2-5752-4B2B-B806-24A980A4511C}"/>
              </a:ext>
            </a:extLst>
          </p:cNvPr>
          <p:cNvSpPr txBox="1"/>
          <p:nvPr/>
        </p:nvSpPr>
        <p:spPr>
          <a:xfrm>
            <a:off x="5902970" y="5444480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out5</a:t>
            </a:r>
          </a:p>
        </p:txBody>
      </p:sp>
      <p:cxnSp>
        <p:nvCxnSpPr>
          <p:cNvPr id="1282" name="Connector: Elbow 1281">
            <a:extLst>
              <a:ext uri="{FF2B5EF4-FFF2-40B4-BE49-F238E27FC236}">
                <a16:creationId xmlns:a16="http://schemas.microsoft.com/office/drawing/2014/main" id="{5DFA5C69-34E4-45D8-923F-D18DD6E17DF7}"/>
              </a:ext>
            </a:extLst>
          </p:cNvPr>
          <p:cNvCxnSpPr>
            <a:stCxn id="1005" idx="3"/>
            <a:endCxn id="1012" idx="0"/>
          </p:cNvCxnSpPr>
          <p:nvPr/>
        </p:nvCxnSpPr>
        <p:spPr>
          <a:xfrm>
            <a:off x="4263514" y="2260090"/>
            <a:ext cx="731891" cy="922497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4" name="Rectangle: Rounded Corners 1283">
            <a:extLst>
              <a:ext uri="{FF2B5EF4-FFF2-40B4-BE49-F238E27FC236}">
                <a16:creationId xmlns:a16="http://schemas.microsoft.com/office/drawing/2014/main" id="{763987AD-9523-41FE-8BEE-471A18E41477}"/>
              </a:ext>
            </a:extLst>
          </p:cNvPr>
          <p:cNvSpPr/>
          <p:nvPr/>
        </p:nvSpPr>
        <p:spPr>
          <a:xfrm>
            <a:off x="2606576" y="4456518"/>
            <a:ext cx="1656938" cy="14201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API result</a:t>
            </a: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E4BC28C1-FBF0-47D6-B179-DF9EAF6C361D}"/>
              </a:ext>
            </a:extLst>
          </p:cNvPr>
          <p:cNvGrpSpPr/>
          <p:nvPr/>
        </p:nvGrpSpPr>
        <p:grpSpPr>
          <a:xfrm>
            <a:off x="3148243" y="4877876"/>
            <a:ext cx="918447" cy="766691"/>
            <a:chOff x="1331640" y="4800934"/>
            <a:chExt cx="918447" cy="766691"/>
          </a:xfrm>
        </p:grpSpPr>
        <p:sp>
          <p:nvSpPr>
            <p:cNvPr id="1173" name="Parallelogram 1172">
              <a:extLst>
                <a:ext uri="{FF2B5EF4-FFF2-40B4-BE49-F238E27FC236}">
                  <a16:creationId xmlns:a16="http://schemas.microsoft.com/office/drawing/2014/main" id="{6F20DE19-C24E-4C16-A0BE-81A7394B904E}"/>
                </a:ext>
              </a:extLst>
            </p:cNvPr>
            <p:cNvSpPr/>
            <p:nvPr/>
          </p:nvSpPr>
          <p:spPr>
            <a:xfrm>
              <a:off x="1331822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Parallelogram 1173">
              <a:extLst>
                <a:ext uri="{FF2B5EF4-FFF2-40B4-BE49-F238E27FC236}">
                  <a16:creationId xmlns:a16="http://schemas.microsoft.com/office/drawing/2014/main" id="{814D3305-CDE3-40E2-ADD3-B6A62AEBA4A2}"/>
                </a:ext>
              </a:extLst>
            </p:cNvPr>
            <p:cNvSpPr/>
            <p:nvPr/>
          </p:nvSpPr>
          <p:spPr>
            <a:xfrm rot="5400000" flipH="1">
              <a:off x="1404171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Parallelogram 1174">
              <a:extLst>
                <a:ext uri="{FF2B5EF4-FFF2-40B4-BE49-F238E27FC236}">
                  <a16:creationId xmlns:a16="http://schemas.microsoft.com/office/drawing/2014/main" id="{CFE36694-C9E3-4988-A5E6-6E3A8B428499}"/>
                </a:ext>
              </a:extLst>
            </p:cNvPr>
            <p:cNvSpPr/>
            <p:nvPr/>
          </p:nvSpPr>
          <p:spPr>
            <a:xfrm>
              <a:off x="1476595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Parallelogram 1175">
              <a:extLst>
                <a:ext uri="{FF2B5EF4-FFF2-40B4-BE49-F238E27FC236}">
                  <a16:creationId xmlns:a16="http://schemas.microsoft.com/office/drawing/2014/main" id="{D4625142-A450-4285-ACF1-88ECDB89C5E7}"/>
                </a:ext>
              </a:extLst>
            </p:cNvPr>
            <p:cNvSpPr/>
            <p:nvPr/>
          </p:nvSpPr>
          <p:spPr>
            <a:xfrm rot="5400000" flipH="1">
              <a:off x="1548944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Parallelogram 1176">
              <a:extLst>
                <a:ext uri="{FF2B5EF4-FFF2-40B4-BE49-F238E27FC236}">
                  <a16:creationId xmlns:a16="http://schemas.microsoft.com/office/drawing/2014/main" id="{C4EF1287-12DB-4572-93EA-BEF6F43B975D}"/>
                </a:ext>
              </a:extLst>
            </p:cNvPr>
            <p:cNvSpPr/>
            <p:nvPr/>
          </p:nvSpPr>
          <p:spPr>
            <a:xfrm>
              <a:off x="1621369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Parallelogram 1177">
              <a:extLst>
                <a:ext uri="{FF2B5EF4-FFF2-40B4-BE49-F238E27FC236}">
                  <a16:creationId xmlns:a16="http://schemas.microsoft.com/office/drawing/2014/main" id="{B6E25D99-95B4-4E4A-80BF-AA86FCF244CF}"/>
                </a:ext>
              </a:extLst>
            </p:cNvPr>
            <p:cNvSpPr/>
            <p:nvPr/>
          </p:nvSpPr>
          <p:spPr>
            <a:xfrm rot="5400000" flipH="1">
              <a:off x="1693718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Parallelogram 1178">
              <a:extLst>
                <a:ext uri="{FF2B5EF4-FFF2-40B4-BE49-F238E27FC236}">
                  <a16:creationId xmlns:a16="http://schemas.microsoft.com/office/drawing/2014/main" id="{F12CCC0A-8585-4B7F-B162-FF29D71744DB}"/>
                </a:ext>
              </a:extLst>
            </p:cNvPr>
            <p:cNvSpPr/>
            <p:nvPr/>
          </p:nvSpPr>
          <p:spPr>
            <a:xfrm>
              <a:off x="1766142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Parallelogram 1179">
              <a:extLst>
                <a:ext uri="{FF2B5EF4-FFF2-40B4-BE49-F238E27FC236}">
                  <a16:creationId xmlns:a16="http://schemas.microsoft.com/office/drawing/2014/main" id="{A4D6FD57-8463-438E-8E5A-693203CF7863}"/>
                </a:ext>
              </a:extLst>
            </p:cNvPr>
            <p:cNvSpPr/>
            <p:nvPr/>
          </p:nvSpPr>
          <p:spPr>
            <a:xfrm rot="5400000" flipH="1">
              <a:off x="1838491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Parallelogram 1180">
              <a:extLst>
                <a:ext uri="{FF2B5EF4-FFF2-40B4-BE49-F238E27FC236}">
                  <a16:creationId xmlns:a16="http://schemas.microsoft.com/office/drawing/2014/main" id="{65FD0F0B-1181-4E78-92EB-2A4337057641}"/>
                </a:ext>
              </a:extLst>
            </p:cNvPr>
            <p:cNvSpPr/>
            <p:nvPr/>
          </p:nvSpPr>
          <p:spPr>
            <a:xfrm>
              <a:off x="1910915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Parallelogram 1181">
              <a:extLst>
                <a:ext uri="{FF2B5EF4-FFF2-40B4-BE49-F238E27FC236}">
                  <a16:creationId xmlns:a16="http://schemas.microsoft.com/office/drawing/2014/main" id="{A30E7256-05C4-4CFA-A0C0-778E0B1C22CA}"/>
                </a:ext>
              </a:extLst>
            </p:cNvPr>
            <p:cNvSpPr/>
            <p:nvPr/>
          </p:nvSpPr>
          <p:spPr>
            <a:xfrm rot="5400000" flipH="1">
              <a:off x="1983264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Parallelogram 1182">
              <a:extLst>
                <a:ext uri="{FF2B5EF4-FFF2-40B4-BE49-F238E27FC236}">
                  <a16:creationId xmlns:a16="http://schemas.microsoft.com/office/drawing/2014/main" id="{528BA7DF-BCF6-40E9-8649-AC2740CDCB79}"/>
                </a:ext>
              </a:extLst>
            </p:cNvPr>
            <p:cNvSpPr/>
            <p:nvPr/>
          </p:nvSpPr>
          <p:spPr>
            <a:xfrm>
              <a:off x="2055689" y="4800934"/>
              <a:ext cx="194398" cy="49517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F4F5C2D0-4E0A-45B8-840F-7438EB32E8A5}"/>
                </a:ext>
              </a:extLst>
            </p:cNvPr>
            <p:cNvSpPr/>
            <p:nvPr/>
          </p:nvSpPr>
          <p:spPr>
            <a:xfrm>
              <a:off x="1331640" y="4850450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C02F0E54-C5B8-4E57-8AD7-545F20A58185}"/>
                </a:ext>
              </a:extLst>
            </p:cNvPr>
            <p:cNvSpPr/>
            <p:nvPr/>
          </p:nvSpPr>
          <p:spPr>
            <a:xfrm>
              <a:off x="1476413" y="4850450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31738C75-7758-4B9D-A37B-E03095D303F6}"/>
                </a:ext>
              </a:extLst>
            </p:cNvPr>
            <p:cNvSpPr/>
            <p:nvPr/>
          </p:nvSpPr>
          <p:spPr>
            <a:xfrm>
              <a:off x="1621187" y="4850450"/>
              <a:ext cx="144773" cy="14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DBA2655E-4FE1-4C95-914B-F9939C1D86DE}"/>
                </a:ext>
              </a:extLst>
            </p:cNvPr>
            <p:cNvSpPr/>
            <p:nvPr/>
          </p:nvSpPr>
          <p:spPr>
            <a:xfrm>
              <a:off x="1765960" y="4850450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EEA320E3-C48D-4FA0-AAF1-903AF9DBD3A4}"/>
                </a:ext>
              </a:extLst>
            </p:cNvPr>
            <p:cNvSpPr/>
            <p:nvPr/>
          </p:nvSpPr>
          <p:spPr>
            <a:xfrm>
              <a:off x="1910733" y="4850450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EC8B74AE-13EB-4927-8EDE-225D0C0236E2}"/>
                </a:ext>
              </a:extLst>
            </p:cNvPr>
            <p:cNvSpPr/>
            <p:nvPr/>
          </p:nvSpPr>
          <p:spPr>
            <a:xfrm>
              <a:off x="2055507" y="4850450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Parallelogram 1189">
              <a:extLst>
                <a:ext uri="{FF2B5EF4-FFF2-40B4-BE49-F238E27FC236}">
                  <a16:creationId xmlns:a16="http://schemas.microsoft.com/office/drawing/2014/main" id="{83A001FA-9CA6-46B2-9024-240ADEFA9DE0}"/>
                </a:ext>
              </a:extLst>
            </p:cNvPr>
            <p:cNvSpPr/>
            <p:nvPr/>
          </p:nvSpPr>
          <p:spPr>
            <a:xfrm rot="5400000" flipH="1">
              <a:off x="2128038" y="4873176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30AAB3C1-808B-49D1-8772-AC5D261FD4C1}"/>
                </a:ext>
              </a:extLst>
            </p:cNvPr>
            <p:cNvSpPr/>
            <p:nvPr/>
          </p:nvSpPr>
          <p:spPr>
            <a:xfrm>
              <a:off x="1331640" y="4991898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E268048D-A44C-4ADF-A62F-B85217FCD176}"/>
                </a:ext>
              </a:extLst>
            </p:cNvPr>
            <p:cNvSpPr/>
            <p:nvPr/>
          </p:nvSpPr>
          <p:spPr>
            <a:xfrm>
              <a:off x="1476413" y="4991898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AEE22D3A-DFD2-49A7-AF90-C186298533DB}"/>
                </a:ext>
              </a:extLst>
            </p:cNvPr>
            <p:cNvSpPr/>
            <p:nvPr/>
          </p:nvSpPr>
          <p:spPr>
            <a:xfrm>
              <a:off x="1621187" y="4991898"/>
              <a:ext cx="144773" cy="14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65397747-05AC-4C7D-B889-2CDAC5245822}"/>
                </a:ext>
              </a:extLst>
            </p:cNvPr>
            <p:cNvSpPr/>
            <p:nvPr/>
          </p:nvSpPr>
          <p:spPr>
            <a:xfrm>
              <a:off x="1765960" y="4991898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81B52FE-F7D0-4288-B022-61F30D58293A}"/>
                </a:ext>
              </a:extLst>
            </p:cNvPr>
            <p:cNvSpPr/>
            <p:nvPr/>
          </p:nvSpPr>
          <p:spPr>
            <a:xfrm>
              <a:off x="1910733" y="4991898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EE36C63E-E794-4369-B61C-93301FC34E84}"/>
                </a:ext>
              </a:extLst>
            </p:cNvPr>
            <p:cNvSpPr/>
            <p:nvPr/>
          </p:nvSpPr>
          <p:spPr>
            <a:xfrm>
              <a:off x="2055507" y="4991898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Parallelogram 1196">
              <a:extLst>
                <a:ext uri="{FF2B5EF4-FFF2-40B4-BE49-F238E27FC236}">
                  <a16:creationId xmlns:a16="http://schemas.microsoft.com/office/drawing/2014/main" id="{D079BC46-9CC1-4A5C-A41B-EEC0ADD3D654}"/>
                </a:ext>
              </a:extLst>
            </p:cNvPr>
            <p:cNvSpPr/>
            <p:nvPr/>
          </p:nvSpPr>
          <p:spPr>
            <a:xfrm rot="5400000" flipH="1">
              <a:off x="2128038" y="5014624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4DCCB70C-0CB6-468B-B827-B5556BF24F02}"/>
                </a:ext>
              </a:extLst>
            </p:cNvPr>
            <p:cNvSpPr/>
            <p:nvPr/>
          </p:nvSpPr>
          <p:spPr>
            <a:xfrm>
              <a:off x="1331640" y="5138106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37E85A73-19E9-4DEF-8E09-53CD53E270E9}"/>
                </a:ext>
              </a:extLst>
            </p:cNvPr>
            <p:cNvSpPr/>
            <p:nvPr/>
          </p:nvSpPr>
          <p:spPr>
            <a:xfrm>
              <a:off x="1476413" y="5138106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C174F7C2-CB42-4A94-9B6D-99C256001FFB}"/>
                </a:ext>
              </a:extLst>
            </p:cNvPr>
            <p:cNvSpPr/>
            <p:nvPr/>
          </p:nvSpPr>
          <p:spPr>
            <a:xfrm>
              <a:off x="1621187" y="5138106"/>
              <a:ext cx="144773" cy="14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9A5D2878-AB96-41FE-A79B-94CCC928A17B}"/>
                </a:ext>
              </a:extLst>
            </p:cNvPr>
            <p:cNvSpPr/>
            <p:nvPr/>
          </p:nvSpPr>
          <p:spPr>
            <a:xfrm>
              <a:off x="1765960" y="5138106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8C1C27D1-1C6B-4FAA-920C-919AB24A525C}"/>
                </a:ext>
              </a:extLst>
            </p:cNvPr>
            <p:cNvSpPr/>
            <p:nvPr/>
          </p:nvSpPr>
          <p:spPr>
            <a:xfrm>
              <a:off x="1910733" y="5138106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9B6A383-8495-4CD1-B0F1-08F250044EF1}"/>
                </a:ext>
              </a:extLst>
            </p:cNvPr>
            <p:cNvSpPr/>
            <p:nvPr/>
          </p:nvSpPr>
          <p:spPr>
            <a:xfrm>
              <a:off x="2055507" y="5138106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Parallelogram 1203">
              <a:extLst>
                <a:ext uri="{FF2B5EF4-FFF2-40B4-BE49-F238E27FC236}">
                  <a16:creationId xmlns:a16="http://schemas.microsoft.com/office/drawing/2014/main" id="{8AC484D7-8DC7-47F1-8235-F1A67D5533F2}"/>
                </a:ext>
              </a:extLst>
            </p:cNvPr>
            <p:cNvSpPr/>
            <p:nvPr/>
          </p:nvSpPr>
          <p:spPr>
            <a:xfrm rot="5400000" flipH="1">
              <a:off x="2128038" y="5160832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5907FD71-F1B1-423B-9E84-CCE629272A2E}"/>
                </a:ext>
              </a:extLst>
            </p:cNvPr>
            <p:cNvSpPr/>
            <p:nvPr/>
          </p:nvSpPr>
          <p:spPr>
            <a:xfrm>
              <a:off x="1331640" y="5281403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CF586EF8-46AD-48E3-AD78-A67166B8293C}"/>
                </a:ext>
              </a:extLst>
            </p:cNvPr>
            <p:cNvSpPr/>
            <p:nvPr/>
          </p:nvSpPr>
          <p:spPr>
            <a:xfrm>
              <a:off x="1476413" y="5281403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3571FFB8-A8FB-4094-8518-A665AF0D83B3}"/>
                </a:ext>
              </a:extLst>
            </p:cNvPr>
            <p:cNvSpPr/>
            <p:nvPr/>
          </p:nvSpPr>
          <p:spPr>
            <a:xfrm>
              <a:off x="1621187" y="5281403"/>
              <a:ext cx="144773" cy="14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9872931-EDD9-4BFC-8263-4AFCF18274EA}"/>
                </a:ext>
              </a:extLst>
            </p:cNvPr>
            <p:cNvSpPr/>
            <p:nvPr/>
          </p:nvSpPr>
          <p:spPr>
            <a:xfrm>
              <a:off x="1765960" y="5281403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75E00629-940F-47DB-AF7D-7293D0F8E00C}"/>
                </a:ext>
              </a:extLst>
            </p:cNvPr>
            <p:cNvSpPr/>
            <p:nvPr/>
          </p:nvSpPr>
          <p:spPr>
            <a:xfrm>
              <a:off x="1910733" y="5281403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04FBE788-457F-4F84-9203-81AEFB57EE32}"/>
                </a:ext>
              </a:extLst>
            </p:cNvPr>
            <p:cNvSpPr/>
            <p:nvPr/>
          </p:nvSpPr>
          <p:spPr>
            <a:xfrm>
              <a:off x="2055507" y="5281403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Parallelogram 1210">
              <a:extLst>
                <a:ext uri="{FF2B5EF4-FFF2-40B4-BE49-F238E27FC236}">
                  <a16:creationId xmlns:a16="http://schemas.microsoft.com/office/drawing/2014/main" id="{1EE7767B-0EAA-4826-8FA1-14B9865DC694}"/>
                </a:ext>
              </a:extLst>
            </p:cNvPr>
            <p:cNvSpPr/>
            <p:nvPr/>
          </p:nvSpPr>
          <p:spPr>
            <a:xfrm rot="5400000" flipH="1">
              <a:off x="2128038" y="5304129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D6EE34E0-E35B-416B-9A7F-2CB7A652452D}"/>
                </a:ext>
              </a:extLst>
            </p:cNvPr>
            <p:cNvSpPr/>
            <p:nvPr/>
          </p:nvSpPr>
          <p:spPr>
            <a:xfrm>
              <a:off x="1331640" y="5422851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A32BA798-0EB4-46A3-80E4-94F4ECC7BD40}"/>
                </a:ext>
              </a:extLst>
            </p:cNvPr>
            <p:cNvSpPr/>
            <p:nvPr/>
          </p:nvSpPr>
          <p:spPr>
            <a:xfrm>
              <a:off x="1476413" y="5422851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4885BBCD-25CF-4661-8FB7-4396B9066020}"/>
                </a:ext>
              </a:extLst>
            </p:cNvPr>
            <p:cNvSpPr/>
            <p:nvPr/>
          </p:nvSpPr>
          <p:spPr>
            <a:xfrm>
              <a:off x="1621187" y="5422851"/>
              <a:ext cx="144773" cy="14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A96A22EA-CBDC-49CC-95B1-0CB68D29425E}"/>
                </a:ext>
              </a:extLst>
            </p:cNvPr>
            <p:cNvSpPr/>
            <p:nvPr/>
          </p:nvSpPr>
          <p:spPr>
            <a:xfrm>
              <a:off x="1765960" y="5422851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F86D8287-A399-4341-A8E6-FFABB599CE1E}"/>
                </a:ext>
              </a:extLst>
            </p:cNvPr>
            <p:cNvSpPr/>
            <p:nvPr/>
          </p:nvSpPr>
          <p:spPr>
            <a:xfrm>
              <a:off x="1910733" y="5422851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C15BAE4A-368F-4953-B946-F35258B10006}"/>
                </a:ext>
              </a:extLst>
            </p:cNvPr>
            <p:cNvSpPr/>
            <p:nvPr/>
          </p:nvSpPr>
          <p:spPr>
            <a:xfrm>
              <a:off x="2055507" y="5422851"/>
              <a:ext cx="144773" cy="1447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Parallelogram 1217">
              <a:extLst>
                <a:ext uri="{FF2B5EF4-FFF2-40B4-BE49-F238E27FC236}">
                  <a16:creationId xmlns:a16="http://schemas.microsoft.com/office/drawing/2014/main" id="{78A73766-4DFF-4C89-9A38-3C804E46C1E2}"/>
                </a:ext>
              </a:extLst>
            </p:cNvPr>
            <p:cNvSpPr/>
            <p:nvPr/>
          </p:nvSpPr>
          <p:spPr>
            <a:xfrm rot="5400000" flipH="1">
              <a:off x="2128038" y="5445577"/>
              <a:ext cx="194290" cy="49806"/>
            </a:xfrm>
            <a:prstGeom prst="parallelogram">
              <a:avLst>
                <a:gd name="adj" fmla="val 99777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76" name="TextBox 1275">
            <a:extLst>
              <a:ext uri="{FF2B5EF4-FFF2-40B4-BE49-F238E27FC236}">
                <a16:creationId xmlns:a16="http://schemas.microsoft.com/office/drawing/2014/main" id="{9935E715-E6F1-4FF4-A7C6-C53390666B06}"/>
              </a:ext>
            </a:extLst>
          </p:cNvPr>
          <p:cNvSpPr txBox="1"/>
          <p:nvPr/>
        </p:nvSpPr>
        <p:spPr>
          <a:xfrm>
            <a:off x="2754594" y="4861751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out1</a:t>
            </a:r>
          </a:p>
        </p:txBody>
      </p:sp>
      <p:sp>
        <p:nvSpPr>
          <p:cNvPr id="1277" name="TextBox 1276">
            <a:extLst>
              <a:ext uri="{FF2B5EF4-FFF2-40B4-BE49-F238E27FC236}">
                <a16:creationId xmlns:a16="http://schemas.microsoft.com/office/drawing/2014/main" id="{908E53D0-0CA4-43B7-AA29-2A0AF277B974}"/>
              </a:ext>
            </a:extLst>
          </p:cNvPr>
          <p:cNvSpPr txBox="1"/>
          <p:nvPr/>
        </p:nvSpPr>
        <p:spPr>
          <a:xfrm>
            <a:off x="2754594" y="5001872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out2</a:t>
            </a:r>
          </a:p>
        </p:txBody>
      </p:sp>
      <p:sp>
        <p:nvSpPr>
          <p:cNvPr id="1278" name="TextBox 1277">
            <a:extLst>
              <a:ext uri="{FF2B5EF4-FFF2-40B4-BE49-F238E27FC236}">
                <a16:creationId xmlns:a16="http://schemas.microsoft.com/office/drawing/2014/main" id="{D0E1BE7C-EF7C-4706-80B3-80055CA94E1B}"/>
              </a:ext>
            </a:extLst>
          </p:cNvPr>
          <p:cNvSpPr txBox="1"/>
          <p:nvPr/>
        </p:nvSpPr>
        <p:spPr>
          <a:xfrm>
            <a:off x="2754594" y="5144813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out3</a:t>
            </a:r>
          </a:p>
        </p:txBody>
      </p:sp>
      <p:sp>
        <p:nvSpPr>
          <p:cNvPr id="1279" name="TextBox 1278">
            <a:extLst>
              <a:ext uri="{FF2B5EF4-FFF2-40B4-BE49-F238E27FC236}">
                <a16:creationId xmlns:a16="http://schemas.microsoft.com/office/drawing/2014/main" id="{FB844643-D671-44A6-BB42-357B82D1F826}"/>
              </a:ext>
            </a:extLst>
          </p:cNvPr>
          <p:cNvSpPr txBox="1"/>
          <p:nvPr/>
        </p:nvSpPr>
        <p:spPr>
          <a:xfrm>
            <a:off x="2754594" y="5288829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out4</a:t>
            </a:r>
          </a:p>
        </p:txBody>
      </p:sp>
      <p:sp>
        <p:nvSpPr>
          <p:cNvPr id="1280" name="TextBox 1279">
            <a:extLst>
              <a:ext uri="{FF2B5EF4-FFF2-40B4-BE49-F238E27FC236}">
                <a16:creationId xmlns:a16="http://schemas.microsoft.com/office/drawing/2014/main" id="{BDA07A89-2753-43F1-956B-F63A5AB094E9}"/>
              </a:ext>
            </a:extLst>
          </p:cNvPr>
          <p:cNvSpPr txBox="1"/>
          <p:nvPr/>
        </p:nvSpPr>
        <p:spPr>
          <a:xfrm>
            <a:off x="2754594" y="5430835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out5</a:t>
            </a:r>
          </a:p>
        </p:txBody>
      </p:sp>
    </p:spTree>
    <p:extLst>
      <p:ext uri="{BB962C8B-B14F-4D97-AF65-F5344CB8AC3E}">
        <p14:creationId xmlns:p14="http://schemas.microsoft.com/office/powerpoint/2010/main" val="280893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conceptual domain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224" y="1900938"/>
            <a:ext cx="889987" cy="361309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</a:t>
            </a:r>
          </a:p>
        </p:txBody>
      </p:sp>
      <p:sp>
        <p:nvSpPr>
          <p:cNvPr id="5" name="Rectangle 4"/>
          <p:cNvSpPr/>
          <p:nvPr/>
        </p:nvSpPr>
        <p:spPr>
          <a:xfrm>
            <a:off x="781224" y="1756923"/>
            <a:ext cx="889986" cy="1440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83980" y="5514029"/>
            <a:ext cx="889986" cy="1440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55576" y="1330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224" y="5687031"/>
            <a:ext cx="889987" cy="406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/>
              <a:t>bottom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3808" y="1213938"/>
            <a:ext cx="16690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/>
            <a:r>
              <a:rPr lang="en-GB" sz="1600" dirty="0"/>
              <a:t>state (# m</a:t>
            </a:r>
            <a:r>
              <a:rPr lang="en-GB" sz="1600" baseline="30000" dirty="0"/>
              <a:t>-2</a:t>
            </a:r>
            <a:r>
              <a:rPr lang="en-GB" sz="16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ice algae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atmosphere</a:t>
            </a:r>
          </a:p>
          <a:p>
            <a:pPr marL="177800" indent="-177800"/>
            <a:r>
              <a:rPr lang="en-GB" sz="1600" dirty="0"/>
              <a:t>diagnostics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air-sea flux of CO</a:t>
            </a:r>
            <a:r>
              <a:rPr lang="en-GB" sz="1400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3809" y="2768766"/>
            <a:ext cx="39239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GB" sz="1600" dirty="0"/>
              <a:t>state (# m</a:t>
            </a:r>
            <a:r>
              <a:rPr lang="en-GB" sz="1600" baseline="30000" dirty="0"/>
              <a:t>-3</a:t>
            </a:r>
            <a:r>
              <a:rPr lang="en-GB" sz="16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nutrients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plankton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suspended sediment</a:t>
            </a:r>
          </a:p>
          <a:p>
            <a:pPr marL="177800" indent="-177800"/>
            <a:r>
              <a:rPr lang="en-GB" sz="1600" dirty="0"/>
              <a:t>diagnostics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primary production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pH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2"/>
                </a:solidFill>
              </a:rPr>
              <a:t>photosynthetically</a:t>
            </a:r>
            <a:r>
              <a:rPr lang="en-GB" sz="1400" dirty="0">
                <a:solidFill>
                  <a:schemeClr val="tx2"/>
                </a:solidFill>
              </a:rPr>
              <a:t> active radiation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3808" y="4862770"/>
            <a:ext cx="1944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/>
            <a:r>
              <a:rPr lang="en-GB" sz="1600" dirty="0"/>
              <a:t>state (# m</a:t>
            </a:r>
            <a:r>
              <a:rPr lang="en-GB" sz="1600" baseline="30000" dirty="0"/>
              <a:t>-2</a:t>
            </a:r>
            <a:r>
              <a:rPr lang="en-GB" sz="16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bed sediment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benthic fauna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pore water nutrients</a:t>
            </a:r>
          </a:p>
          <a:p>
            <a:pPr marL="177800" indent="-177800"/>
            <a:r>
              <a:rPr lang="en-GB" sz="1600" dirty="0"/>
              <a:t>diagnostics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erosion flux</a:t>
            </a:r>
          </a:p>
        </p:txBody>
      </p:sp>
      <p:cxnSp>
        <p:nvCxnSpPr>
          <p:cNvPr id="17" name="Straight Arrow Connector 16"/>
          <p:cNvCxnSpPr>
            <a:stCxn id="5" idx="3"/>
            <a:endCxn id="12" idx="1"/>
          </p:cNvCxnSpPr>
          <p:nvPr/>
        </p:nvCxnSpPr>
        <p:spPr bwMode="auto">
          <a:xfrm>
            <a:off x="1671210" y="1828931"/>
            <a:ext cx="1172598" cy="5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cxnSpLocks/>
            <a:stCxn id="4" idx="3"/>
            <a:endCxn id="13" idx="1"/>
          </p:cNvCxnSpPr>
          <p:nvPr/>
        </p:nvCxnSpPr>
        <p:spPr bwMode="auto">
          <a:xfrm>
            <a:off x="1671211" y="3707485"/>
            <a:ext cx="117259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6" idx="3"/>
            <a:endCxn id="14" idx="1"/>
          </p:cNvCxnSpPr>
          <p:nvPr/>
        </p:nvCxnSpPr>
        <p:spPr bwMode="auto">
          <a:xfrm>
            <a:off x="1673966" y="5586037"/>
            <a:ext cx="1169842" cy="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http://3.bp.blogspot.com/-ObHyPB5x1JA/VRU9bSJUmvI/AAAAAAAAAa0/xhXZ8S9iP2I/s1600/Plankt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6" y="2896094"/>
            <a:ext cx="2931332" cy="14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ntarcticsun.usap.gov/AntarcticSun/science/images/seaice_UnderIceAlgaeSImb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49323"/>
            <a:ext cx="1944216" cy="130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ublicdomainpictures.net/pictures/20000/nahled/seabed-11298206659oa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77483"/>
            <a:ext cx="1944216" cy="145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58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conceptual 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3808" y="1340414"/>
            <a:ext cx="379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cs typeface="Courier New" panose="02070309020205020404" pitchFamily="49" charset="0"/>
              </a:rPr>
              <a:t>API: </a:t>
            </a:r>
            <a:r>
              <a:rPr lang="en-GB" sz="1400" b="1" dirty="0" err="1">
                <a:cs typeface="Courier New" panose="02070309020205020404" pitchFamily="49" charset="0"/>
              </a:rPr>
              <a:t>do_surface</a:t>
            </a:r>
            <a:endParaRPr lang="en-GB" sz="1400" b="1" dirty="0">
              <a:cs typeface="Courier New" panose="02070309020205020404" pitchFamily="49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sources of surface state variables (# m</a:t>
            </a:r>
            <a:r>
              <a:rPr lang="en-GB" sz="1400" baseline="30000" dirty="0"/>
              <a:t>-2</a:t>
            </a:r>
            <a:r>
              <a:rPr lang="en-GB" sz="1400" dirty="0"/>
              <a:t>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  <a:endParaRPr lang="en-GB" sz="1400" baseline="-250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surface flux of interior state variables (# m</a:t>
            </a:r>
            <a:r>
              <a:rPr lang="en-GB" sz="1400" baseline="30000" dirty="0"/>
              <a:t>-2</a:t>
            </a:r>
            <a:r>
              <a:rPr lang="en-GB" sz="1400" dirty="0"/>
              <a:t>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surface diagnostics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3808" y="3268079"/>
            <a:ext cx="5544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GB" sz="1400" b="1" dirty="0">
                <a:cs typeface="Courier New" panose="02070309020205020404" pitchFamily="49" charset="0"/>
              </a:rPr>
              <a:t>API: do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sources of interior state variables (# m</a:t>
            </a:r>
            <a:r>
              <a:rPr lang="en-GB" sz="1400" baseline="30000" dirty="0"/>
              <a:t>-3</a:t>
            </a:r>
            <a:r>
              <a:rPr lang="en-GB" sz="1400" dirty="0"/>
              <a:t>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interior diagnostics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400" b="1" dirty="0">
                <a:cs typeface="Courier New" panose="02070309020205020404" pitchFamily="49" charset="0"/>
              </a:rPr>
              <a:t>API: </a:t>
            </a:r>
            <a:r>
              <a:rPr lang="en-GB" sz="1400" b="1" dirty="0" err="1">
                <a:cs typeface="Courier New" panose="02070309020205020404" pitchFamily="49" charset="0"/>
              </a:rPr>
              <a:t>get_vertical_movement</a:t>
            </a:r>
            <a:endParaRPr lang="en-GB" sz="1400" b="1" dirty="0"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dirty="0"/>
              <a:t>residual vertical velocity of interior state variables (m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3808" y="5096885"/>
            <a:ext cx="3813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cs typeface="Courier New" panose="02070309020205020404" pitchFamily="49" charset="0"/>
              </a:rPr>
              <a:t>API: </a:t>
            </a:r>
            <a:r>
              <a:rPr lang="en-GB" sz="1400" b="1" dirty="0" err="1">
                <a:cs typeface="Courier New" panose="02070309020205020404" pitchFamily="49" charset="0"/>
              </a:rPr>
              <a:t>do_bottom</a:t>
            </a:r>
            <a:endParaRPr lang="en-GB" sz="1400" b="1" dirty="0">
              <a:cs typeface="Courier New" panose="02070309020205020404" pitchFamily="49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sources of bottom state variables (# m</a:t>
            </a:r>
            <a:r>
              <a:rPr lang="en-GB" sz="1400" baseline="30000" dirty="0"/>
              <a:t>-2</a:t>
            </a:r>
            <a:r>
              <a:rPr lang="en-GB" sz="1400" dirty="0"/>
              <a:t>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  <a:endParaRPr lang="en-GB" sz="1400" baseline="-250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bottom flux of interior state variables (# m</a:t>
            </a:r>
            <a:r>
              <a:rPr lang="en-GB" sz="1400" baseline="30000" dirty="0"/>
              <a:t>-2</a:t>
            </a:r>
            <a:r>
              <a:rPr lang="en-GB" sz="1400" dirty="0"/>
              <a:t> s</a:t>
            </a:r>
            <a:r>
              <a:rPr lang="en-GB" sz="1400" baseline="30000" dirty="0"/>
              <a:t>-1</a:t>
            </a:r>
            <a:r>
              <a:rPr lang="en-GB" sz="1400" dirty="0"/>
              <a:t>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/>
              <a:t>bottom diagnostics</a:t>
            </a:r>
          </a:p>
        </p:txBody>
      </p:sp>
      <p:cxnSp>
        <p:nvCxnSpPr>
          <p:cNvPr id="9" name="Straight Arrow Connector 8"/>
          <p:cNvCxnSpPr>
            <a:cxnSpLocks/>
            <a:stCxn id="15" idx="3"/>
            <a:endCxn id="12" idx="1"/>
          </p:cNvCxnSpPr>
          <p:nvPr/>
        </p:nvCxnSpPr>
        <p:spPr bwMode="auto">
          <a:xfrm flipV="1">
            <a:off x="1671210" y="1817468"/>
            <a:ext cx="1172598" cy="11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cxnSpLocks/>
            <a:endCxn id="13" idx="1"/>
          </p:cNvCxnSpPr>
          <p:nvPr/>
        </p:nvCxnSpPr>
        <p:spPr bwMode="auto">
          <a:xfrm>
            <a:off x="1671211" y="3991354"/>
            <a:ext cx="117259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cxnSpLocks/>
            <a:stCxn id="16" idx="3"/>
            <a:endCxn id="19" idx="1"/>
          </p:cNvCxnSpPr>
          <p:nvPr/>
        </p:nvCxnSpPr>
        <p:spPr bwMode="auto">
          <a:xfrm flipV="1">
            <a:off x="1673966" y="5573939"/>
            <a:ext cx="1169842" cy="120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0402A-83D8-4459-B722-435F22EDE33F}"/>
              </a:ext>
            </a:extLst>
          </p:cNvPr>
          <p:cNvSpPr/>
          <p:nvPr/>
        </p:nvSpPr>
        <p:spPr>
          <a:xfrm>
            <a:off x="781224" y="1900938"/>
            <a:ext cx="889987" cy="361309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7C9D0-3F9E-4022-B0A2-1ED048194B08}"/>
              </a:ext>
            </a:extLst>
          </p:cNvPr>
          <p:cNvSpPr/>
          <p:nvPr/>
        </p:nvSpPr>
        <p:spPr>
          <a:xfrm>
            <a:off x="781224" y="1756923"/>
            <a:ext cx="889986" cy="1440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670AD0-BA5B-4C4E-8B0E-EC692BFB0D9B}"/>
              </a:ext>
            </a:extLst>
          </p:cNvPr>
          <p:cNvSpPr/>
          <p:nvPr/>
        </p:nvSpPr>
        <p:spPr>
          <a:xfrm>
            <a:off x="783980" y="5514029"/>
            <a:ext cx="889986" cy="1440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745E8-19CD-446A-A4E1-D26B993745C4}"/>
              </a:ext>
            </a:extLst>
          </p:cNvPr>
          <p:cNvSpPr txBox="1"/>
          <p:nvPr/>
        </p:nvSpPr>
        <p:spPr>
          <a:xfrm>
            <a:off x="755576" y="1330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B75C9-C6DF-4EB2-9BA6-270CF8DA506F}"/>
              </a:ext>
            </a:extLst>
          </p:cNvPr>
          <p:cNvSpPr txBox="1"/>
          <p:nvPr/>
        </p:nvSpPr>
        <p:spPr>
          <a:xfrm>
            <a:off x="781224" y="5687031"/>
            <a:ext cx="889987" cy="406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96200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ERSEM: an example of modular modelling</a:t>
            </a:r>
          </a:p>
        </p:txBody>
      </p:sp>
      <p:pic>
        <p:nvPicPr>
          <p:cNvPr id="1026" name="Picture 2" descr="C:\Users\Jorn\OneDrive\Presentations\2016-01-20 EU ReDEveloping Models of the European Marine Environment\Model_schematic_20151204 thick 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836712"/>
            <a:ext cx="5904656" cy="553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8632" y="829959"/>
            <a:ext cx="349188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Inception: early 1990s</a:t>
            </a:r>
          </a:p>
          <a:p>
            <a:r>
              <a:rPr lang="en-GB" sz="2000" dirty="0"/>
              <a:t>Applications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carbon and nutrient budgets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projecting ecosystem change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fish, fisheries &amp; aquaculture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biodiversity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carbon capture and storage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ocean acidification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invasive species/harmful algae</a:t>
            </a:r>
          </a:p>
          <a:p>
            <a:pPr marL="177800" indent="-177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  <a:ea typeface="ＭＳ Ｐゴシック" pitchFamily="32" charset="-128"/>
              </a:rPr>
              <a:t>habitat definition</a:t>
            </a:r>
          </a:p>
          <a:p>
            <a:pPr>
              <a:spcAft>
                <a:spcPts val="1200"/>
              </a:spcAft>
            </a:pPr>
            <a:r>
              <a:rPr lang="en-GB" sz="2000" dirty="0"/>
              <a:t>&gt;200 peer-reviewed papers</a:t>
            </a:r>
          </a:p>
          <a:p>
            <a:r>
              <a:rPr lang="en-GB" sz="2000" dirty="0"/>
              <a:t>PML: </a:t>
            </a:r>
            <a:r>
              <a:rPr lang="en-GB" sz="2000" dirty="0">
                <a:ea typeface="ＭＳ Ｐゴシック" pitchFamily="32" charset="-128"/>
              </a:rPr>
              <a:t>18 people developing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biogeochemical processes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ecosystem structure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programming infrastructure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sz="2000" dirty="0" err="1"/>
              <a:t>Butenschön</a:t>
            </a:r>
            <a:r>
              <a:rPr lang="en-GB" sz="2000" dirty="0"/>
              <a:t> et al 2015 GMD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ERSEM: an example of modular modelling</a:t>
            </a: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63" y="3245339"/>
            <a:ext cx="840767" cy="52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20" y="3838423"/>
            <a:ext cx="786702" cy="59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65" y="2004080"/>
            <a:ext cx="560496" cy="4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87" y="5158570"/>
            <a:ext cx="865568" cy="54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63" y="4529103"/>
            <a:ext cx="885900" cy="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11" y="5837430"/>
            <a:ext cx="845504" cy="54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79" y="1287874"/>
            <a:ext cx="821929" cy="5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086" y="2575630"/>
            <a:ext cx="622854" cy="59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1223" y="1308120"/>
            <a:ext cx="3254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passive particle</a:t>
            </a:r>
          </a:p>
          <a:p>
            <a:r>
              <a:rPr lang="en-GB" sz="1600" dirty="0"/>
              <a:t>options: sinking and remineralisation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31223" y="3856704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primary producer</a:t>
            </a:r>
          </a:p>
          <a:p>
            <a:r>
              <a:rPr lang="en-GB" sz="1600" dirty="0"/>
              <a:t>options: silicate use, calcification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1223" y="5130996"/>
            <a:ext cx="5287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predator with variable stoichiometry</a:t>
            </a:r>
          </a:p>
          <a:p>
            <a:r>
              <a:rPr lang="en-GB" sz="1600" dirty="0"/>
              <a:t>user-specified selection of prey, overwintering behaviour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1223" y="4493850"/>
            <a:ext cx="342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predator with fixed stoichiometry</a:t>
            </a:r>
          </a:p>
          <a:p>
            <a:r>
              <a:rPr lang="en-GB" sz="1600" dirty="0"/>
              <a:t>user-specified selection of prey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1223" y="1945266"/>
            <a:ext cx="3665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calcium carbonate</a:t>
            </a:r>
          </a:p>
          <a:p>
            <a:r>
              <a:rPr lang="en-GB" sz="1600" dirty="0"/>
              <a:t>dissolution dependent on saturation state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1223" y="2582412"/>
            <a:ext cx="4034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oxygen</a:t>
            </a:r>
          </a:p>
          <a:p>
            <a:r>
              <a:rPr lang="en-GB" sz="1600" dirty="0"/>
              <a:t>exchange with atmosphere over water surface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1223" y="3219558"/>
            <a:ext cx="4368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carbonate system</a:t>
            </a:r>
          </a:p>
          <a:p>
            <a:r>
              <a:rPr lang="en-GB" sz="1600" dirty="0"/>
              <a:t>exchange with atmosphere over water surface, pH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1223" y="5768141"/>
            <a:ext cx="3266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bacteria</a:t>
            </a:r>
          </a:p>
          <a:p>
            <a:r>
              <a:rPr lang="en-GB" sz="1600" dirty="0"/>
              <a:t>user-specified selection of substrates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06240" y="908720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ERSEM 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31640" y="13596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1640" y="20201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31640" y="266231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1640" y="33272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1640" y="394929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31640" y="46217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31640" y="52453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1640" y="58758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x</a:t>
            </a:r>
          </a:p>
        </p:txBody>
      </p:sp>
    </p:spTree>
    <p:extLst>
      <p:ext uri="{BB962C8B-B14F-4D97-AF65-F5344CB8AC3E}">
        <p14:creationId xmlns:p14="http://schemas.microsoft.com/office/powerpoint/2010/main" val="26770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ERSEM: an example of modular modelling</a:t>
            </a: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068568" cy="3253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4315172"/>
            <a:ext cx="86409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000" dirty="0"/>
              <a:t>Each module can appear any number of times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000" dirty="0"/>
              <a:t>Mix-and-match: any model component can be replaced by observed data</a:t>
            </a:r>
          </a:p>
          <a:p>
            <a:pPr marL="177800" indent="-177800"/>
            <a:endParaRPr lang="en-GB" dirty="0"/>
          </a:p>
          <a:p>
            <a:pPr marL="177800" indent="-177800"/>
            <a:r>
              <a:rPr lang="en-GB" sz="2000" dirty="0"/>
              <a:t>What makes it unique?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Configure </a:t>
            </a:r>
            <a:r>
              <a:rPr lang="en-GB" i="1" dirty="0"/>
              <a:t>everything</a:t>
            </a:r>
            <a:r>
              <a:rPr lang="en-GB" dirty="0"/>
              <a:t> by editing one text file – no code, programming, compilation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The same configuration and code </a:t>
            </a:r>
            <a:r>
              <a:rPr lang="en-GB" i="1" dirty="0"/>
              <a:t>everywhere</a:t>
            </a:r>
            <a:r>
              <a:rPr lang="en-GB" dirty="0"/>
              <a:t>: 0D, 1D (ERSEM workshops), 3D</a:t>
            </a:r>
          </a:p>
        </p:txBody>
      </p:sp>
    </p:spTree>
    <p:extLst>
      <p:ext uri="{BB962C8B-B14F-4D97-AF65-F5344CB8AC3E}">
        <p14:creationId xmlns:p14="http://schemas.microsoft.com/office/powerpoint/2010/main" val="330912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0" y="1278229"/>
            <a:ext cx="9144000" cy="50500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Aquatic modelling needs flexibility: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2912" y="1416109"/>
            <a:ext cx="2339102" cy="120032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</a:t>
            </a:r>
          </a:p>
          <a:p>
            <a:pPr algn="ctr"/>
            <a:r>
              <a:rPr lang="en-GB" dirty="0"/>
              <a:t>carbon sequestration</a:t>
            </a:r>
          </a:p>
          <a:p>
            <a:pPr algn="ctr"/>
            <a:r>
              <a:rPr lang="en-GB" dirty="0"/>
              <a:t>deoxygenation</a:t>
            </a:r>
          </a:p>
          <a:p>
            <a:pPr algn="ctr"/>
            <a:r>
              <a:rPr lang="en-GB" dirty="0"/>
              <a:t>acidification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3513" y="2748545"/>
            <a:ext cx="1697901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bioremediation</a:t>
            </a:r>
          </a:p>
          <a:p>
            <a:pPr algn="ctr"/>
            <a:r>
              <a:rPr lang="en-GB" dirty="0"/>
              <a:t>eutrophication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3526983"/>
            <a:ext cx="287771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coastal erosion prevention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1985" y="5360857"/>
            <a:ext cx="1620957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provision</a:t>
            </a:r>
          </a:p>
          <a:p>
            <a:pPr algn="ctr"/>
            <a:r>
              <a:rPr lang="en-GB" dirty="0"/>
              <a:t>fisheries</a:t>
            </a:r>
          </a:p>
          <a:p>
            <a:pPr algn="ctr"/>
            <a:r>
              <a:rPr lang="en-GB" dirty="0"/>
              <a:t>aquaculture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5889" y="1416728"/>
            <a:ext cx="288643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Plankton Functional Types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4137" y="1856035"/>
            <a:ext cx="2569934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(variable) stoichiometry</a:t>
            </a:r>
          </a:p>
          <a:p>
            <a:pPr algn="ctr"/>
            <a:r>
              <a:rPr lang="en-GB" dirty="0"/>
              <a:t>C, N, P, Si, Fe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1845" y="3890262"/>
            <a:ext cx="2454518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structured populations</a:t>
            </a:r>
          </a:p>
          <a:p>
            <a:pPr algn="ctr"/>
            <a:r>
              <a:rPr lang="en-GB" dirty="0"/>
              <a:t>size vs. abundance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25502" y="5924492"/>
            <a:ext cx="1967205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mammals &amp; birds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48792" y="4028422"/>
            <a:ext cx="2467342" cy="120032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leisure, recreation</a:t>
            </a:r>
          </a:p>
          <a:p>
            <a:pPr algn="ctr"/>
            <a:r>
              <a:rPr lang="en-GB" dirty="0"/>
              <a:t>bathing water quality</a:t>
            </a:r>
          </a:p>
          <a:p>
            <a:pPr algn="ctr"/>
            <a:r>
              <a:rPr lang="en-GB" dirty="0"/>
              <a:t>jellyfish, harmful algae</a:t>
            </a:r>
          </a:p>
          <a:p>
            <a:pPr algn="ctr"/>
            <a:r>
              <a:rPr lang="en-GB" dirty="0"/>
              <a:t>charismatic species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6265" y="8558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 ingredients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02309" y="3450955"/>
            <a:ext cx="281359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macrophytes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seagrasses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37752" y="5485182"/>
            <a:ext cx="168507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 &amp; fisheries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1450" y="4606568"/>
            <a:ext cx="159530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benthic fauna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78025" y="2572341"/>
            <a:ext cx="226215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carbonate chemistry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40783" y="3011648"/>
            <a:ext cx="273664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oxygen, redox chemistry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81137" y="5477234"/>
            <a:ext cx="71045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IBMs</a:t>
            </a:r>
          </a:p>
        </p:txBody>
      </p:sp>
      <p:sp>
        <p:nvSpPr>
          <p:cNvPr id="41" name="Isosceles Triangle 40"/>
          <p:cNvSpPr/>
          <p:nvPr/>
        </p:nvSpPr>
        <p:spPr bwMode="auto">
          <a:xfrm>
            <a:off x="8225624" y="1268760"/>
            <a:ext cx="899592" cy="5050020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ecology</a:t>
            </a:r>
          </a:p>
        </p:txBody>
      </p:sp>
      <p:sp>
        <p:nvSpPr>
          <p:cNvPr id="42" name="Isosceles Triangle 41"/>
          <p:cNvSpPr/>
          <p:nvPr/>
        </p:nvSpPr>
        <p:spPr bwMode="auto">
          <a:xfrm rot="10800000">
            <a:off x="-1" y="1278296"/>
            <a:ext cx="899592" cy="5072574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biogeochemistry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45109" y="85584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questions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993" y="5045875"/>
            <a:ext cx="307007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pelagic &amp; benthic life stages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67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Coupling: combining stand-alone modules</a:t>
            </a:r>
          </a:p>
        </p:txBody>
      </p:sp>
      <p:grpSp>
        <p:nvGrpSpPr>
          <p:cNvPr id="306" name="Group 305"/>
          <p:cNvGrpSpPr/>
          <p:nvPr/>
        </p:nvGrpSpPr>
        <p:grpSpPr>
          <a:xfrm>
            <a:off x="5538039" y="1484784"/>
            <a:ext cx="2850385" cy="4638610"/>
            <a:chOff x="5538039" y="1484784"/>
            <a:chExt cx="2850385" cy="4638610"/>
          </a:xfrm>
        </p:grpSpPr>
        <p:grpSp>
          <p:nvGrpSpPr>
            <p:cNvPr id="307" name="Group 306"/>
            <p:cNvGrpSpPr/>
            <p:nvPr/>
          </p:nvGrpSpPr>
          <p:grpSpPr>
            <a:xfrm>
              <a:off x="5951037" y="1484784"/>
              <a:ext cx="2437387" cy="4638610"/>
              <a:chOff x="5951037" y="1484784"/>
              <a:chExt cx="2437387" cy="4638610"/>
            </a:xfrm>
          </p:grpSpPr>
          <p:sp>
            <p:nvSpPr>
              <p:cNvPr id="332" name="Rounded Rectangle 331"/>
              <p:cNvSpPr/>
              <p:nvPr/>
            </p:nvSpPr>
            <p:spPr>
              <a:xfrm>
                <a:off x="5951037" y="1484784"/>
                <a:ext cx="2437387" cy="4638610"/>
              </a:xfrm>
              <a:prstGeom prst="roundRect">
                <a:avLst>
                  <a:gd name="adj" fmla="val 3787"/>
                </a:avLst>
              </a:prstGeom>
              <a:solidFill>
                <a:srgbClr val="A5C249">
                  <a:lumMod val="60000"/>
                  <a:lumOff val="40000"/>
                </a:srgbClr>
              </a:solidFill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</a:rPr>
                  <a:t>mesozooplankton</a:t>
                </a:r>
                <a:endPara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33" name="Rounded Rectangle 332"/>
              <p:cNvSpPr/>
              <p:nvPr/>
            </p:nvSpPr>
            <p:spPr>
              <a:xfrm>
                <a:off x="6383085" y="2071938"/>
                <a:ext cx="792088" cy="2454438"/>
              </a:xfrm>
              <a:prstGeom prst="roundRect">
                <a:avLst/>
              </a:prstGeom>
              <a:solidFill>
                <a:srgbClr val="7CCA62">
                  <a:lumMod val="60000"/>
                  <a:lumOff val="40000"/>
                </a:srgbClr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prey 1</a:t>
                </a:r>
              </a:p>
            </p:txBody>
          </p:sp>
          <p:sp>
            <p:nvSpPr>
              <p:cNvPr id="334" name="Rounded Rectangle 333"/>
              <p:cNvSpPr/>
              <p:nvPr/>
            </p:nvSpPr>
            <p:spPr>
              <a:xfrm>
                <a:off x="6239069" y="1968776"/>
                <a:ext cx="792088" cy="2454438"/>
              </a:xfrm>
              <a:prstGeom prst="roundRect">
                <a:avLst/>
              </a:prstGeom>
              <a:solidFill>
                <a:srgbClr val="7CCA62">
                  <a:lumMod val="60000"/>
                  <a:lumOff val="40000"/>
                </a:srgbClr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prey 1</a:t>
                </a:r>
              </a:p>
            </p:txBody>
          </p:sp>
          <p:sp>
            <p:nvSpPr>
              <p:cNvPr id="335" name="Rounded Rectangle 334"/>
              <p:cNvSpPr/>
              <p:nvPr/>
            </p:nvSpPr>
            <p:spPr>
              <a:xfrm>
                <a:off x="6095053" y="1854888"/>
                <a:ext cx="792088" cy="2454438"/>
              </a:xfrm>
              <a:prstGeom prst="roundRect">
                <a:avLst/>
              </a:prstGeom>
              <a:solidFill>
                <a:srgbClr val="7CCA62">
                  <a:lumMod val="60000"/>
                  <a:lumOff val="40000"/>
                </a:srgbClr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prey 1</a:t>
                </a:r>
              </a:p>
            </p:txBody>
          </p:sp>
          <p:sp>
            <p:nvSpPr>
              <p:cNvPr id="336" name="Flowchart: Magnetic Disk 335"/>
              <p:cNvSpPr/>
              <p:nvPr/>
            </p:nvSpPr>
            <p:spPr>
              <a:xfrm>
                <a:off x="7668344" y="2286936"/>
                <a:ext cx="504056" cy="432048"/>
              </a:xfrm>
              <a:prstGeom prst="flowChartMagneticDisk">
                <a:avLst/>
              </a:prstGeom>
              <a:solidFill>
                <a:srgbClr val="A5C249"/>
              </a:solidFill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C</a:t>
                </a:r>
              </a:p>
            </p:txBody>
          </p:sp>
          <p:sp>
            <p:nvSpPr>
              <p:cNvPr id="338" name="Flowchart: Magnetic Disk 337"/>
              <p:cNvSpPr/>
              <p:nvPr/>
            </p:nvSpPr>
            <p:spPr>
              <a:xfrm>
                <a:off x="6226896" y="3732848"/>
                <a:ext cx="504056" cy="432048"/>
              </a:xfrm>
              <a:prstGeom prst="flowChartMagneticDisk">
                <a:avLst/>
              </a:prstGeom>
              <a:solidFill>
                <a:srgbClr val="7CCA62"/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Fe</a:t>
                </a:r>
              </a:p>
            </p:txBody>
          </p:sp>
          <p:sp>
            <p:nvSpPr>
              <p:cNvPr id="339" name="Flowchart: Magnetic Disk 338"/>
              <p:cNvSpPr/>
              <p:nvPr/>
            </p:nvSpPr>
            <p:spPr>
              <a:xfrm>
                <a:off x="6226896" y="3371370"/>
                <a:ext cx="504056" cy="432048"/>
              </a:xfrm>
              <a:prstGeom prst="flowChartMagneticDisk">
                <a:avLst/>
              </a:prstGeom>
              <a:solidFill>
                <a:srgbClr val="7CCA62"/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Si</a:t>
                </a:r>
              </a:p>
            </p:txBody>
          </p:sp>
          <p:sp>
            <p:nvSpPr>
              <p:cNvPr id="340" name="Flowchart: Magnetic Disk 339"/>
              <p:cNvSpPr/>
              <p:nvPr/>
            </p:nvSpPr>
            <p:spPr>
              <a:xfrm>
                <a:off x="6226896" y="3009892"/>
                <a:ext cx="504056" cy="432048"/>
              </a:xfrm>
              <a:prstGeom prst="flowChartMagneticDisk">
                <a:avLst/>
              </a:prstGeom>
              <a:solidFill>
                <a:srgbClr val="7CCA62"/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P</a:t>
                </a:r>
              </a:p>
            </p:txBody>
          </p:sp>
          <p:sp>
            <p:nvSpPr>
              <p:cNvPr id="341" name="Flowchart: Magnetic Disk 340"/>
              <p:cNvSpPr/>
              <p:nvPr/>
            </p:nvSpPr>
            <p:spPr>
              <a:xfrm>
                <a:off x="6226896" y="2648414"/>
                <a:ext cx="504056" cy="432048"/>
              </a:xfrm>
              <a:prstGeom prst="flowChartMagneticDisk">
                <a:avLst/>
              </a:prstGeom>
              <a:solidFill>
                <a:srgbClr val="7CCA62"/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N</a:t>
                </a:r>
              </a:p>
            </p:txBody>
          </p:sp>
          <p:sp>
            <p:nvSpPr>
              <p:cNvPr id="342" name="Flowchart: Magnetic Disk 341"/>
              <p:cNvSpPr/>
              <p:nvPr/>
            </p:nvSpPr>
            <p:spPr>
              <a:xfrm>
                <a:off x="6226896" y="2286936"/>
                <a:ext cx="504056" cy="432048"/>
              </a:xfrm>
              <a:prstGeom prst="flowChartMagneticDisk">
                <a:avLst/>
              </a:prstGeom>
              <a:solidFill>
                <a:srgbClr val="7CCA62"/>
              </a:solidFill>
              <a:ln w="25400" cap="flat" cmpd="sng" algn="ctr">
                <a:solidFill>
                  <a:srgbClr val="7CCA62">
                    <a:lumMod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C</a:t>
                </a:r>
              </a:p>
            </p:txBody>
          </p:sp>
          <p:cxnSp>
            <p:nvCxnSpPr>
              <p:cNvPr id="343" name="Straight Connector 342"/>
              <p:cNvCxnSpPr/>
              <p:nvPr/>
            </p:nvCxnSpPr>
            <p:spPr>
              <a:xfrm>
                <a:off x="5951037" y="5455288"/>
                <a:ext cx="243738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44" name="Rectangle 343"/>
              <p:cNvSpPr/>
              <p:nvPr/>
            </p:nvSpPr>
            <p:spPr>
              <a:xfrm>
                <a:off x="6599109" y="5632424"/>
                <a:ext cx="1296144" cy="289207"/>
              </a:xfrm>
              <a:prstGeom prst="rect">
                <a:avLst/>
              </a:prstGeom>
              <a:solidFill>
                <a:srgbClr val="0F6FC6"/>
              </a:solidFill>
              <a:ln w="25400" cap="flat" cmpd="sng" algn="ctr">
                <a:solidFill>
                  <a:srgbClr val="0F6FC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</a:rPr>
                  <a:t>temperature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5538039" y="2402180"/>
              <a:ext cx="172392" cy="195261"/>
              <a:chOff x="1547665" y="2468598"/>
              <a:chExt cx="172392" cy="195261"/>
            </a:xfrm>
          </p:grpSpPr>
          <p:sp>
            <p:nvSpPr>
              <p:cNvPr id="330" name="Oval 329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7CCA62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309" name="Straight Connector 308"/>
            <p:cNvCxnSpPr>
              <a:stCxn id="330" idx="6"/>
            </p:cNvCxnSpPr>
            <p:nvPr/>
          </p:nvCxnSpPr>
          <p:spPr>
            <a:xfrm>
              <a:off x="5710431" y="2498486"/>
              <a:ext cx="528638" cy="4474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310" name="Group 309"/>
            <p:cNvGrpSpPr/>
            <p:nvPr/>
          </p:nvGrpSpPr>
          <p:grpSpPr>
            <a:xfrm>
              <a:off x="5538039" y="2766807"/>
              <a:ext cx="172392" cy="195261"/>
              <a:chOff x="1547665" y="2468598"/>
              <a:chExt cx="172392" cy="195261"/>
            </a:xfrm>
          </p:grpSpPr>
          <p:sp>
            <p:nvSpPr>
              <p:cNvPr id="328" name="Oval 327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7CCA62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5538039" y="3128285"/>
              <a:ext cx="172392" cy="195261"/>
              <a:chOff x="1547665" y="2468598"/>
              <a:chExt cx="172392" cy="195261"/>
            </a:xfrm>
          </p:grpSpPr>
          <p:sp>
            <p:nvSpPr>
              <p:cNvPr id="326" name="Oval 325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7CCA62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5538039" y="3489763"/>
              <a:ext cx="172392" cy="195261"/>
              <a:chOff x="1547665" y="2468598"/>
              <a:chExt cx="172392" cy="195261"/>
            </a:xfrm>
          </p:grpSpPr>
          <p:sp>
            <p:nvSpPr>
              <p:cNvPr id="324" name="Oval 323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7CCA62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538039" y="3851241"/>
              <a:ext cx="172392" cy="195261"/>
              <a:chOff x="1547665" y="2468598"/>
              <a:chExt cx="172392" cy="195261"/>
            </a:xfrm>
          </p:grpSpPr>
          <p:sp>
            <p:nvSpPr>
              <p:cNvPr id="322" name="Oval 321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7CCA62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314" name="Straight Connector 313"/>
            <p:cNvCxnSpPr>
              <a:stCxn id="322" idx="6"/>
              <a:endCxn id="338" idx="2"/>
            </p:cNvCxnSpPr>
            <p:nvPr/>
          </p:nvCxnSpPr>
          <p:spPr>
            <a:xfrm>
              <a:off x="5710431" y="3947547"/>
              <a:ext cx="516465" cy="1325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15" name="Straight Connector 314"/>
            <p:cNvCxnSpPr>
              <a:stCxn id="324" idx="6"/>
              <a:endCxn id="339" idx="2"/>
            </p:cNvCxnSpPr>
            <p:nvPr/>
          </p:nvCxnSpPr>
          <p:spPr>
            <a:xfrm>
              <a:off x="5710431" y="3586069"/>
              <a:ext cx="516465" cy="1325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16" name="Straight Connector 315"/>
            <p:cNvCxnSpPr>
              <a:stCxn id="326" idx="6"/>
              <a:endCxn id="340" idx="2"/>
            </p:cNvCxnSpPr>
            <p:nvPr/>
          </p:nvCxnSpPr>
          <p:spPr>
            <a:xfrm>
              <a:off x="5710431" y="3224591"/>
              <a:ext cx="516465" cy="1325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17" name="Straight Connector 316"/>
            <p:cNvCxnSpPr>
              <a:stCxn id="328" idx="6"/>
              <a:endCxn id="341" idx="2"/>
            </p:cNvCxnSpPr>
            <p:nvPr/>
          </p:nvCxnSpPr>
          <p:spPr>
            <a:xfrm>
              <a:off x="5710431" y="2863113"/>
              <a:ext cx="516465" cy="1325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18" name="Straight Connector 317"/>
            <p:cNvCxnSpPr>
              <a:stCxn id="320" idx="6"/>
              <a:endCxn id="344" idx="1"/>
            </p:cNvCxnSpPr>
            <p:nvPr/>
          </p:nvCxnSpPr>
          <p:spPr>
            <a:xfrm>
              <a:off x="5718777" y="5777027"/>
              <a:ext cx="880332" cy="1"/>
            </a:xfrm>
            <a:prstGeom prst="line">
              <a:avLst/>
            </a:prstGeom>
            <a:noFill/>
            <a:ln w="28575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</p:cxnSp>
        <p:grpSp>
          <p:nvGrpSpPr>
            <p:cNvPr id="319" name="Group 318"/>
            <p:cNvGrpSpPr/>
            <p:nvPr/>
          </p:nvGrpSpPr>
          <p:grpSpPr>
            <a:xfrm>
              <a:off x="5546385" y="5691491"/>
              <a:ext cx="172392" cy="180020"/>
              <a:chOff x="1547665" y="2479368"/>
              <a:chExt cx="172392" cy="180020"/>
            </a:xfrm>
          </p:grpSpPr>
          <p:sp>
            <p:nvSpPr>
              <p:cNvPr id="320" name="Oval 319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F6FC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345" name="Rounded Rectangle 344"/>
          <p:cNvSpPr/>
          <p:nvPr/>
        </p:nvSpPr>
        <p:spPr>
          <a:xfrm>
            <a:off x="3016201" y="1710872"/>
            <a:ext cx="2358772" cy="4412522"/>
          </a:xfrm>
          <a:prstGeom prst="roundRect">
            <a:avLst>
              <a:gd name="adj" fmla="val 3787"/>
            </a:avLst>
          </a:prstGeom>
          <a:solidFill>
            <a:srgbClr val="7CCA62">
              <a:lumMod val="60000"/>
              <a:lumOff val="40000"/>
            </a:srgbClr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7CCA62">
                    <a:lumMod val="50000"/>
                  </a:srgbClr>
                </a:solidFill>
                <a:effectLst/>
                <a:uLnTx/>
                <a:uFillTx/>
                <a:latin typeface="Calibri"/>
              </a:rPr>
              <a:t>diatoms </a:t>
            </a:r>
          </a:p>
        </p:txBody>
      </p:sp>
      <p:sp>
        <p:nvSpPr>
          <p:cNvPr id="346" name="Flowchart: Magnetic Disk 345"/>
          <p:cNvSpPr/>
          <p:nvPr/>
        </p:nvSpPr>
        <p:spPr>
          <a:xfrm>
            <a:off x="4652952" y="4094328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Chl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</a:endParaRPr>
          </a:p>
        </p:txBody>
      </p:sp>
      <p:grpSp>
        <p:nvGrpSpPr>
          <p:cNvPr id="347" name="Group 346"/>
          <p:cNvGrpSpPr/>
          <p:nvPr/>
        </p:nvGrpSpPr>
        <p:grpSpPr>
          <a:xfrm>
            <a:off x="2710678" y="2084440"/>
            <a:ext cx="1584175" cy="432048"/>
            <a:chOff x="2710678" y="2084440"/>
            <a:chExt cx="1584175" cy="432048"/>
          </a:xfrm>
        </p:grpSpPr>
        <p:sp>
          <p:nvSpPr>
            <p:cNvPr id="348" name="Flowchart: Magnetic Disk 347"/>
            <p:cNvSpPr/>
            <p:nvPr/>
          </p:nvSpPr>
          <p:spPr>
            <a:xfrm>
              <a:off x="3169983" y="2084440"/>
              <a:ext cx="1124870" cy="432048"/>
            </a:xfrm>
            <a:prstGeom prst="flowChartMagneticDisk">
              <a:avLst/>
            </a:prstGeom>
            <a:solidFill>
              <a:srgbClr val="0F6FC6">
                <a:lumMod val="60000"/>
                <a:lumOff val="40000"/>
              </a:srgbClr>
            </a:solidFill>
            <a:ln w="25400" cap="flat" cmpd="sng" algn="ctr">
              <a:solidFill>
                <a:srgbClr val="0F6FC6">
                  <a:lumMod val="75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phosphate</a:t>
              </a:r>
            </a:p>
          </p:txBody>
        </p:sp>
        <p:cxnSp>
          <p:nvCxnSpPr>
            <p:cNvPr id="349" name="Straight Connector 348"/>
            <p:cNvCxnSpPr>
              <a:stCxn id="351" idx="6"/>
              <a:endCxn id="348" idx="2"/>
            </p:cNvCxnSpPr>
            <p:nvPr/>
          </p:nvCxnSpPr>
          <p:spPr>
            <a:xfrm>
              <a:off x="2883070" y="2300464"/>
              <a:ext cx="286913" cy="0"/>
            </a:xfrm>
            <a:prstGeom prst="line">
              <a:avLst/>
            </a:prstGeom>
            <a:noFill/>
            <a:ln w="28575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</p:cxnSp>
        <p:grpSp>
          <p:nvGrpSpPr>
            <p:cNvPr id="350" name="Group 349"/>
            <p:cNvGrpSpPr/>
            <p:nvPr/>
          </p:nvGrpSpPr>
          <p:grpSpPr>
            <a:xfrm>
              <a:off x="2710678" y="2214928"/>
              <a:ext cx="172392" cy="180020"/>
              <a:chOff x="1547665" y="2479368"/>
              <a:chExt cx="172392" cy="180020"/>
            </a:xfrm>
          </p:grpSpPr>
          <p:sp>
            <p:nvSpPr>
              <p:cNvPr id="351" name="Oval 350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F6FC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353" name="Oval 352"/>
          <p:cNvSpPr/>
          <p:nvPr/>
        </p:nvSpPr>
        <p:spPr>
          <a:xfrm>
            <a:off x="2769216" y="2264460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0F6FC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478430" y="1710872"/>
            <a:ext cx="2024969" cy="936104"/>
            <a:chOff x="478430" y="1710872"/>
            <a:chExt cx="2024969" cy="9361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5" name="Rounded Rectangle 354"/>
            <p:cNvSpPr/>
            <p:nvPr/>
          </p:nvSpPr>
          <p:spPr>
            <a:xfrm>
              <a:off x="478430" y="1710872"/>
              <a:ext cx="2024969" cy="936104"/>
            </a:xfrm>
            <a:prstGeom prst="roundRect">
              <a:avLst>
                <a:gd name="adj" fmla="val 8098"/>
              </a:avLst>
            </a:prstGeom>
            <a:solidFill>
              <a:srgbClr val="0F6F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</a:rPr>
                <a:t>phosphate</a:t>
              </a:r>
              <a:endParaRPr kumimoji="0" lang="en-GB" sz="1600" b="1" i="0" u="none" strike="noStrike" kern="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6" name="Flowchart: Magnetic Disk 355"/>
            <p:cNvSpPr/>
            <p:nvPr/>
          </p:nvSpPr>
          <p:spPr>
            <a:xfrm>
              <a:off x="1331640" y="2084440"/>
              <a:ext cx="504056" cy="432048"/>
            </a:xfrm>
            <a:prstGeom prst="flowChartMagneticDisk">
              <a:avLst/>
            </a:prstGeom>
            <a:solidFill>
              <a:srgbClr val="0F6FC6">
                <a:lumMod val="60000"/>
                <a:lumOff val="4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P</a:t>
              </a:r>
            </a:p>
          </p:txBody>
        </p:sp>
      </p:grpSp>
      <p:cxnSp>
        <p:nvCxnSpPr>
          <p:cNvPr id="357" name="Straight Connector 356"/>
          <p:cNvCxnSpPr>
            <a:stCxn id="356" idx="4"/>
            <a:endCxn id="353" idx="2"/>
          </p:cNvCxnSpPr>
          <p:nvPr/>
        </p:nvCxnSpPr>
        <p:spPr>
          <a:xfrm>
            <a:off x="1835696" y="2300464"/>
            <a:ext cx="933520" cy="0"/>
          </a:xfrm>
          <a:prstGeom prst="line">
            <a:avLst/>
          </a:prstGeom>
          <a:noFill/>
          <a:ln w="28575" cap="flat" cmpd="sng" algn="ctr">
            <a:solidFill>
              <a:srgbClr val="0F6FC6">
                <a:lumMod val="75000"/>
              </a:srgbClr>
            </a:solidFill>
            <a:prstDash val="solid"/>
          </a:ln>
          <a:effectLst/>
        </p:spPr>
      </p:cxnSp>
      <p:grpSp>
        <p:nvGrpSpPr>
          <p:cNvPr id="358" name="Group 357"/>
          <p:cNvGrpSpPr/>
          <p:nvPr/>
        </p:nvGrpSpPr>
        <p:grpSpPr>
          <a:xfrm>
            <a:off x="2644512" y="5632424"/>
            <a:ext cx="2199147" cy="289207"/>
            <a:chOff x="2644512" y="5632424"/>
            <a:chExt cx="2199147" cy="289207"/>
          </a:xfrm>
        </p:grpSpPr>
        <p:sp>
          <p:nvSpPr>
            <p:cNvPr id="359" name="Rectangle 358"/>
            <p:cNvSpPr/>
            <p:nvPr/>
          </p:nvSpPr>
          <p:spPr>
            <a:xfrm>
              <a:off x="3547515" y="5632424"/>
              <a:ext cx="1296144" cy="289207"/>
            </a:xfrm>
            <a:prstGeom prst="rect">
              <a:avLst/>
            </a:prstGeom>
            <a:solidFill>
              <a:srgbClr val="0F6FC6"/>
            </a:solidFill>
            <a:ln w="25400" cap="flat" cmpd="sng" algn="ctr">
              <a:solidFill>
                <a:srgbClr val="0F6FC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temperature</a:t>
              </a:r>
            </a:p>
          </p:txBody>
        </p:sp>
        <p:cxnSp>
          <p:nvCxnSpPr>
            <p:cNvPr id="360" name="Straight Connector 359"/>
            <p:cNvCxnSpPr>
              <a:stCxn id="362" idx="6"/>
              <a:endCxn id="359" idx="1"/>
            </p:cNvCxnSpPr>
            <p:nvPr/>
          </p:nvCxnSpPr>
          <p:spPr>
            <a:xfrm>
              <a:off x="2816904" y="5777027"/>
              <a:ext cx="730611" cy="1"/>
            </a:xfrm>
            <a:prstGeom prst="line">
              <a:avLst/>
            </a:prstGeom>
            <a:noFill/>
            <a:ln w="28575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</p:cxnSp>
        <p:grpSp>
          <p:nvGrpSpPr>
            <p:cNvPr id="361" name="Group 360"/>
            <p:cNvGrpSpPr/>
            <p:nvPr/>
          </p:nvGrpSpPr>
          <p:grpSpPr>
            <a:xfrm>
              <a:off x="2644512" y="5691491"/>
              <a:ext cx="172392" cy="180020"/>
              <a:chOff x="1547665" y="2479368"/>
              <a:chExt cx="172392" cy="180020"/>
            </a:xfrm>
          </p:grpSpPr>
          <p:sp>
            <p:nvSpPr>
              <p:cNvPr id="362" name="Oval 361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F6FC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364" name="Group 363"/>
          <p:cNvGrpSpPr/>
          <p:nvPr/>
        </p:nvGrpSpPr>
        <p:grpSpPr>
          <a:xfrm>
            <a:off x="478429" y="5164673"/>
            <a:ext cx="2045493" cy="1295118"/>
            <a:chOff x="478429" y="5164673"/>
            <a:chExt cx="2045493" cy="1295118"/>
          </a:xfrm>
        </p:grpSpPr>
        <p:sp>
          <p:nvSpPr>
            <p:cNvPr id="365" name="Rounded Rectangle 364"/>
            <p:cNvSpPr/>
            <p:nvPr/>
          </p:nvSpPr>
          <p:spPr>
            <a:xfrm>
              <a:off x="478429" y="5164673"/>
              <a:ext cx="2045493" cy="1295118"/>
            </a:xfrm>
            <a:prstGeom prst="roundRect">
              <a:avLst>
                <a:gd name="adj" fmla="val 8098"/>
              </a:avLst>
            </a:prstGeom>
            <a:solidFill>
              <a:srgbClr val="0F6FC6">
                <a:lumMod val="40000"/>
                <a:lumOff val="60000"/>
              </a:srgbClr>
            </a:solidFill>
            <a:ln w="25400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F6FC6">
                      <a:lumMod val="50000"/>
                    </a:srgbClr>
                  </a:solidFill>
                  <a:effectLst/>
                  <a:uLnTx/>
                  <a:uFillTx/>
                  <a:latin typeface="Calibri"/>
                </a:rPr>
                <a:t>hydrodynamic model</a:t>
              </a:r>
            </a:p>
          </p:txBody>
        </p:sp>
        <p:sp>
          <p:nvSpPr>
            <p:cNvPr id="366" name="Flowchart: Magnetic Disk 365"/>
            <p:cNvSpPr/>
            <p:nvPr/>
          </p:nvSpPr>
          <p:spPr>
            <a:xfrm>
              <a:off x="910477" y="5890670"/>
              <a:ext cx="1296144" cy="445139"/>
            </a:xfrm>
            <a:prstGeom prst="flowChartMagneticDisk">
              <a:avLst/>
            </a:prstGeom>
            <a:solidFill>
              <a:srgbClr val="0F6FC6"/>
            </a:solidFill>
            <a:ln w="25400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salinity</a:t>
              </a:r>
            </a:p>
          </p:txBody>
        </p:sp>
        <p:sp>
          <p:nvSpPr>
            <p:cNvPr id="367" name="Flowchart: Magnetic Disk 366"/>
            <p:cNvSpPr/>
            <p:nvPr/>
          </p:nvSpPr>
          <p:spPr>
            <a:xfrm>
              <a:off x="910477" y="5557394"/>
              <a:ext cx="1296144" cy="432048"/>
            </a:xfrm>
            <a:prstGeom prst="flowChartMagneticDisk">
              <a:avLst/>
            </a:prstGeom>
            <a:solidFill>
              <a:srgbClr val="0F6FC6"/>
            </a:solidFill>
            <a:ln w="25400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temperature</a:t>
              </a:r>
            </a:p>
          </p:txBody>
        </p:sp>
      </p:grpSp>
      <p:sp>
        <p:nvSpPr>
          <p:cNvPr id="368" name="Oval 367"/>
          <p:cNvSpPr/>
          <p:nvPr/>
        </p:nvSpPr>
        <p:spPr>
          <a:xfrm>
            <a:off x="2703050" y="5740224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0F6FC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369" name="Straight Connector 368"/>
          <p:cNvCxnSpPr>
            <a:stCxn id="367" idx="4"/>
            <a:endCxn id="368" idx="2"/>
          </p:cNvCxnSpPr>
          <p:nvPr/>
        </p:nvCxnSpPr>
        <p:spPr>
          <a:xfrm>
            <a:off x="2206621" y="5773418"/>
            <a:ext cx="496429" cy="2810"/>
          </a:xfrm>
          <a:prstGeom prst="line">
            <a:avLst/>
          </a:prstGeom>
          <a:noFill/>
          <a:ln w="28575" cap="flat" cmpd="sng" algn="ctr">
            <a:solidFill>
              <a:srgbClr val="0F6FC6">
                <a:lumMod val="75000"/>
              </a:srgbClr>
            </a:solidFill>
            <a:prstDash val="solid"/>
          </a:ln>
          <a:effectLst/>
        </p:spPr>
      </p:cxnSp>
      <p:cxnSp>
        <p:nvCxnSpPr>
          <p:cNvPr id="370" name="Straight Connector 369"/>
          <p:cNvCxnSpPr/>
          <p:nvPr/>
        </p:nvCxnSpPr>
        <p:spPr>
          <a:xfrm>
            <a:off x="3016201" y="5455288"/>
            <a:ext cx="2358772" cy="0"/>
          </a:xfrm>
          <a:prstGeom prst="line">
            <a:avLst/>
          </a:prstGeom>
          <a:noFill/>
          <a:ln w="1905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</p:cxnSp>
      <p:grpSp>
        <p:nvGrpSpPr>
          <p:cNvPr id="371" name="Group 370"/>
          <p:cNvGrpSpPr/>
          <p:nvPr/>
        </p:nvGrpSpPr>
        <p:grpSpPr>
          <a:xfrm>
            <a:off x="478430" y="2768761"/>
            <a:ext cx="2024970" cy="2274127"/>
            <a:chOff x="478430" y="2768761"/>
            <a:chExt cx="2024970" cy="2274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2" name="Rounded Rectangle 371"/>
            <p:cNvSpPr/>
            <p:nvPr/>
          </p:nvSpPr>
          <p:spPr>
            <a:xfrm>
              <a:off x="478430" y="2768761"/>
              <a:ext cx="2024970" cy="2274127"/>
            </a:xfrm>
            <a:prstGeom prst="roundRect">
              <a:avLst>
                <a:gd name="adj" fmla="val 4805"/>
              </a:avLst>
            </a:prstGeom>
            <a:solidFill>
              <a:srgbClr val="A5C249">
                <a:lumMod val="60000"/>
                <a:lumOff val="40000"/>
              </a:srgbClr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Calibri"/>
                </a:rPr>
                <a:t>medium POM</a:t>
              </a:r>
            </a:p>
          </p:txBody>
        </p:sp>
        <p:sp>
          <p:nvSpPr>
            <p:cNvPr id="373" name="Flowchart: Magnetic Disk 372"/>
            <p:cNvSpPr/>
            <p:nvPr/>
          </p:nvSpPr>
          <p:spPr>
            <a:xfrm>
              <a:off x="1331640" y="4526376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Fe</a:t>
              </a:r>
            </a:p>
          </p:txBody>
        </p:sp>
        <p:sp>
          <p:nvSpPr>
            <p:cNvPr id="374" name="Flowchart: Magnetic Disk 373"/>
            <p:cNvSpPr/>
            <p:nvPr/>
          </p:nvSpPr>
          <p:spPr>
            <a:xfrm>
              <a:off x="1331640" y="4182540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Si</a:t>
              </a:r>
            </a:p>
          </p:txBody>
        </p:sp>
        <p:sp>
          <p:nvSpPr>
            <p:cNvPr id="375" name="Flowchart: Magnetic Disk 374"/>
            <p:cNvSpPr/>
            <p:nvPr/>
          </p:nvSpPr>
          <p:spPr>
            <a:xfrm>
              <a:off x="1331640" y="3838704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P</a:t>
              </a:r>
            </a:p>
          </p:txBody>
        </p:sp>
        <p:sp>
          <p:nvSpPr>
            <p:cNvPr id="376" name="Flowchart: Magnetic Disk 375"/>
            <p:cNvSpPr/>
            <p:nvPr/>
          </p:nvSpPr>
          <p:spPr>
            <a:xfrm>
              <a:off x="1331640" y="3494868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N</a:t>
              </a:r>
            </a:p>
          </p:txBody>
        </p:sp>
        <p:sp>
          <p:nvSpPr>
            <p:cNvPr id="377" name="Flowchart: Magnetic Disk 376"/>
            <p:cNvSpPr/>
            <p:nvPr/>
          </p:nvSpPr>
          <p:spPr>
            <a:xfrm>
              <a:off x="1331640" y="3151032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C</a:t>
              </a:r>
            </a:p>
          </p:txBody>
        </p:sp>
      </p:grpSp>
      <p:sp>
        <p:nvSpPr>
          <p:cNvPr id="378" name="Flowchart: Magnetic Disk 377"/>
          <p:cNvSpPr/>
          <p:nvPr/>
        </p:nvSpPr>
        <p:spPr>
          <a:xfrm>
            <a:off x="4652952" y="3732848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Fe</a:t>
            </a:r>
          </a:p>
        </p:txBody>
      </p:sp>
      <p:sp>
        <p:nvSpPr>
          <p:cNvPr id="379" name="Flowchart: Magnetic Disk 378"/>
          <p:cNvSpPr/>
          <p:nvPr/>
        </p:nvSpPr>
        <p:spPr>
          <a:xfrm>
            <a:off x="4652952" y="3371370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Si</a:t>
            </a:r>
          </a:p>
        </p:txBody>
      </p:sp>
      <p:sp>
        <p:nvSpPr>
          <p:cNvPr id="380" name="Flowchart: Magnetic Disk 379"/>
          <p:cNvSpPr/>
          <p:nvPr/>
        </p:nvSpPr>
        <p:spPr>
          <a:xfrm>
            <a:off x="4652952" y="3009892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P</a:t>
            </a:r>
          </a:p>
        </p:txBody>
      </p:sp>
      <p:sp>
        <p:nvSpPr>
          <p:cNvPr id="381" name="Flowchart: Magnetic Disk 380"/>
          <p:cNvSpPr/>
          <p:nvPr/>
        </p:nvSpPr>
        <p:spPr>
          <a:xfrm>
            <a:off x="4652952" y="2648414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N</a:t>
            </a:r>
          </a:p>
        </p:txBody>
      </p:sp>
      <p:sp>
        <p:nvSpPr>
          <p:cNvPr id="382" name="Flowchart: Magnetic Disk 381"/>
          <p:cNvSpPr/>
          <p:nvPr/>
        </p:nvSpPr>
        <p:spPr>
          <a:xfrm>
            <a:off x="4652952" y="2286936"/>
            <a:ext cx="504056" cy="432048"/>
          </a:xfrm>
          <a:prstGeom prst="flowChartMagneticDisk">
            <a:avLst/>
          </a:prstGeom>
          <a:solidFill>
            <a:srgbClr val="7CCA62"/>
          </a:solidFill>
          <a:ln w="25400" cap="flat" cmpd="sng" algn="ctr">
            <a:solidFill>
              <a:srgbClr val="7CCA62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</a:rPr>
              <a:t>C</a:t>
            </a:r>
          </a:p>
        </p:txBody>
      </p:sp>
      <p:grpSp>
        <p:nvGrpSpPr>
          <p:cNvPr id="383" name="Group 382"/>
          <p:cNvGrpSpPr/>
          <p:nvPr/>
        </p:nvGrpSpPr>
        <p:grpSpPr>
          <a:xfrm>
            <a:off x="4843659" y="2463806"/>
            <a:ext cx="830768" cy="3348426"/>
            <a:chOff x="4843659" y="2463806"/>
            <a:chExt cx="830768" cy="3348426"/>
          </a:xfrm>
        </p:grpSpPr>
        <p:sp>
          <p:nvSpPr>
            <p:cNvPr id="384" name="Oval 383"/>
            <p:cNvSpPr/>
            <p:nvPr/>
          </p:nvSpPr>
          <p:spPr>
            <a:xfrm>
              <a:off x="5596577" y="2463806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385" name="Straight Connector 384"/>
            <p:cNvCxnSpPr>
              <a:stCxn id="384" idx="2"/>
              <a:endCxn id="382" idx="4"/>
            </p:cNvCxnSpPr>
            <p:nvPr/>
          </p:nvCxnSpPr>
          <p:spPr>
            <a:xfrm flipH="1">
              <a:off x="5157008" y="2499810"/>
              <a:ext cx="439569" cy="3150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sp>
          <p:nvSpPr>
            <p:cNvPr id="386" name="Oval 385"/>
            <p:cNvSpPr/>
            <p:nvPr/>
          </p:nvSpPr>
          <p:spPr>
            <a:xfrm>
              <a:off x="5596577" y="2828433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5596577" y="3189911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88" name="Oval 387"/>
            <p:cNvSpPr/>
            <p:nvPr/>
          </p:nvSpPr>
          <p:spPr>
            <a:xfrm>
              <a:off x="5596577" y="3551389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89" name="Oval 388"/>
            <p:cNvSpPr/>
            <p:nvPr/>
          </p:nvSpPr>
          <p:spPr>
            <a:xfrm>
              <a:off x="5596577" y="3912867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390" name="Straight Connector 389"/>
            <p:cNvCxnSpPr>
              <a:stCxn id="381" idx="4"/>
              <a:endCxn id="386" idx="2"/>
            </p:cNvCxnSpPr>
            <p:nvPr/>
          </p:nvCxnSpPr>
          <p:spPr>
            <a:xfrm flipV="1">
              <a:off x="5157008" y="2864437"/>
              <a:ext cx="439569" cy="1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91" name="Straight Connector 390"/>
            <p:cNvCxnSpPr>
              <a:stCxn id="380" idx="4"/>
              <a:endCxn id="387" idx="2"/>
            </p:cNvCxnSpPr>
            <p:nvPr/>
          </p:nvCxnSpPr>
          <p:spPr>
            <a:xfrm flipV="1">
              <a:off x="5157008" y="3225915"/>
              <a:ext cx="439569" cy="1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92" name="Straight Connector 391"/>
            <p:cNvCxnSpPr>
              <a:stCxn id="379" idx="4"/>
              <a:endCxn id="388" idx="2"/>
            </p:cNvCxnSpPr>
            <p:nvPr/>
          </p:nvCxnSpPr>
          <p:spPr>
            <a:xfrm flipV="1">
              <a:off x="5157008" y="3587393"/>
              <a:ext cx="439569" cy="1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393" name="Straight Connector 392"/>
            <p:cNvCxnSpPr>
              <a:stCxn id="378" idx="4"/>
              <a:endCxn id="389" idx="2"/>
            </p:cNvCxnSpPr>
            <p:nvPr/>
          </p:nvCxnSpPr>
          <p:spPr>
            <a:xfrm flipV="1">
              <a:off x="5157008" y="3948871"/>
              <a:ext cx="439569" cy="1"/>
            </a:xfrm>
            <a:prstGeom prst="line">
              <a:avLst/>
            </a:prstGeom>
            <a:noFill/>
            <a:ln w="28575" cap="flat" cmpd="sng" algn="ctr">
              <a:solidFill>
                <a:srgbClr val="7CCA62">
                  <a:lumMod val="50000"/>
                </a:srgbClr>
              </a:solidFill>
              <a:prstDash val="solid"/>
            </a:ln>
            <a:effectLst/>
          </p:spPr>
        </p:cxnSp>
        <p:sp>
          <p:nvSpPr>
            <p:cNvPr id="394" name="Oval 393"/>
            <p:cNvSpPr/>
            <p:nvPr/>
          </p:nvSpPr>
          <p:spPr>
            <a:xfrm>
              <a:off x="5602419" y="5740224"/>
              <a:ext cx="72008" cy="72008"/>
            </a:xfrm>
            <a:prstGeom prst="ellipse">
              <a:avLst/>
            </a:prstGeom>
            <a:noFill/>
            <a:ln w="25400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395" name="Straight Connector 394"/>
            <p:cNvCxnSpPr>
              <a:stCxn id="359" idx="3"/>
              <a:endCxn id="394" idx="2"/>
            </p:cNvCxnSpPr>
            <p:nvPr/>
          </p:nvCxnSpPr>
          <p:spPr>
            <a:xfrm flipV="1">
              <a:off x="4843659" y="5776228"/>
              <a:ext cx="758760" cy="800"/>
            </a:xfrm>
            <a:prstGeom prst="line">
              <a:avLst/>
            </a:prstGeom>
            <a:noFill/>
            <a:ln w="28575" cap="flat" cmpd="sng" algn="ctr">
              <a:solidFill>
                <a:srgbClr val="0F6FC6">
                  <a:lumMod val="75000"/>
                </a:srgbClr>
              </a:solidFill>
              <a:prstDash val="solid"/>
            </a:ln>
            <a:effectLst/>
          </p:spPr>
        </p:cxnSp>
      </p:grpSp>
      <p:grpSp>
        <p:nvGrpSpPr>
          <p:cNvPr id="396" name="Group 395"/>
          <p:cNvGrpSpPr/>
          <p:nvPr/>
        </p:nvGrpSpPr>
        <p:grpSpPr>
          <a:xfrm>
            <a:off x="2644512" y="2790992"/>
            <a:ext cx="1551075" cy="2274127"/>
            <a:chOff x="2644512" y="2790992"/>
            <a:chExt cx="1551075" cy="2274127"/>
          </a:xfrm>
        </p:grpSpPr>
        <p:sp>
          <p:nvSpPr>
            <p:cNvPr id="397" name="Rounded Rectangle 396"/>
            <p:cNvSpPr/>
            <p:nvPr/>
          </p:nvSpPr>
          <p:spPr>
            <a:xfrm>
              <a:off x="3180401" y="2790992"/>
              <a:ext cx="1015186" cy="2274127"/>
            </a:xfrm>
            <a:prstGeom prst="roundRect">
              <a:avLst>
                <a:gd name="adj" fmla="val 9786"/>
              </a:avLst>
            </a:prstGeom>
            <a:solidFill>
              <a:srgbClr val="A5C249">
                <a:lumMod val="40000"/>
                <a:lumOff val="60000"/>
              </a:srgbClr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detritus</a:t>
              </a:r>
            </a:p>
          </p:txBody>
        </p:sp>
        <p:sp>
          <p:nvSpPr>
            <p:cNvPr id="398" name="Flowchart: Magnetic Disk 397"/>
            <p:cNvSpPr/>
            <p:nvPr/>
          </p:nvSpPr>
          <p:spPr>
            <a:xfrm>
              <a:off x="3435966" y="4520210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Fe</a:t>
              </a:r>
            </a:p>
          </p:txBody>
        </p:sp>
        <p:sp>
          <p:nvSpPr>
            <p:cNvPr id="399" name="Flowchart: Magnetic Disk 398"/>
            <p:cNvSpPr/>
            <p:nvPr/>
          </p:nvSpPr>
          <p:spPr>
            <a:xfrm>
              <a:off x="3435966" y="4177917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Si</a:t>
              </a:r>
            </a:p>
          </p:txBody>
        </p:sp>
        <p:sp>
          <p:nvSpPr>
            <p:cNvPr id="400" name="Flowchart: Magnetic Disk 399"/>
            <p:cNvSpPr/>
            <p:nvPr/>
          </p:nvSpPr>
          <p:spPr>
            <a:xfrm>
              <a:off x="3435966" y="3835622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P</a:t>
              </a:r>
            </a:p>
          </p:txBody>
        </p:sp>
        <p:sp>
          <p:nvSpPr>
            <p:cNvPr id="401" name="Flowchart: Magnetic Disk 400"/>
            <p:cNvSpPr/>
            <p:nvPr/>
          </p:nvSpPr>
          <p:spPr>
            <a:xfrm>
              <a:off x="3435966" y="3493327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N</a:t>
              </a:r>
            </a:p>
          </p:txBody>
        </p:sp>
        <p:sp>
          <p:nvSpPr>
            <p:cNvPr id="402" name="Flowchart: Magnetic Disk 401"/>
            <p:cNvSpPr/>
            <p:nvPr/>
          </p:nvSpPr>
          <p:spPr>
            <a:xfrm>
              <a:off x="3435966" y="3151032"/>
              <a:ext cx="504056" cy="432048"/>
            </a:xfrm>
            <a:prstGeom prst="flowChartMagneticDisk">
              <a:avLst/>
            </a:prstGeom>
            <a:solidFill>
              <a:srgbClr val="A5C249"/>
            </a:solidFill>
            <a:ln w="25400" cap="flat" cmpd="sng" algn="ctr">
              <a:solidFill>
                <a:srgbClr val="A5C249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</a:rPr>
                <a:t>C</a:t>
              </a:r>
            </a:p>
          </p:txBody>
        </p:sp>
        <p:cxnSp>
          <p:nvCxnSpPr>
            <p:cNvPr id="403" name="Straight Connector 402"/>
            <p:cNvCxnSpPr>
              <a:stCxn id="421" idx="6"/>
              <a:endCxn id="402" idx="2"/>
            </p:cNvCxnSpPr>
            <p:nvPr/>
          </p:nvCxnSpPr>
          <p:spPr>
            <a:xfrm>
              <a:off x="2816904" y="3366896"/>
              <a:ext cx="619062" cy="160"/>
            </a:xfrm>
            <a:prstGeom prst="line">
              <a:avLst/>
            </a:prstGeom>
            <a:noFill/>
            <a:ln w="28575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404" name="Group 403"/>
            <p:cNvGrpSpPr/>
            <p:nvPr/>
          </p:nvGrpSpPr>
          <p:grpSpPr>
            <a:xfrm>
              <a:off x="2644512" y="3281360"/>
              <a:ext cx="172392" cy="180020"/>
              <a:chOff x="1547665" y="2479368"/>
              <a:chExt cx="172392" cy="180020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405" name="Straight Connector 404"/>
            <p:cNvCxnSpPr>
              <a:stCxn id="419" idx="6"/>
              <a:endCxn id="401" idx="2"/>
            </p:cNvCxnSpPr>
            <p:nvPr/>
          </p:nvCxnSpPr>
          <p:spPr>
            <a:xfrm>
              <a:off x="2816904" y="3708933"/>
              <a:ext cx="619062" cy="418"/>
            </a:xfrm>
            <a:prstGeom prst="line">
              <a:avLst/>
            </a:prstGeom>
            <a:noFill/>
            <a:ln w="28575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406" name="Group 405"/>
            <p:cNvGrpSpPr/>
            <p:nvPr/>
          </p:nvGrpSpPr>
          <p:grpSpPr>
            <a:xfrm>
              <a:off x="2644512" y="3623397"/>
              <a:ext cx="172392" cy="180020"/>
              <a:chOff x="1547665" y="2479368"/>
              <a:chExt cx="172392" cy="180020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407" name="Straight Connector 406"/>
            <p:cNvCxnSpPr>
              <a:stCxn id="417" idx="6"/>
              <a:endCxn id="400" idx="2"/>
            </p:cNvCxnSpPr>
            <p:nvPr/>
          </p:nvCxnSpPr>
          <p:spPr>
            <a:xfrm>
              <a:off x="2816904" y="4050254"/>
              <a:ext cx="619062" cy="1392"/>
            </a:xfrm>
            <a:prstGeom prst="line">
              <a:avLst/>
            </a:prstGeom>
            <a:noFill/>
            <a:ln w="28575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408" name="Group 407"/>
            <p:cNvGrpSpPr/>
            <p:nvPr/>
          </p:nvGrpSpPr>
          <p:grpSpPr>
            <a:xfrm>
              <a:off x="2644512" y="3964718"/>
              <a:ext cx="172392" cy="180020"/>
              <a:chOff x="1547665" y="2479368"/>
              <a:chExt cx="172392" cy="180020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409" name="Straight Connector 408"/>
            <p:cNvCxnSpPr>
              <a:stCxn id="415" idx="6"/>
              <a:endCxn id="399" idx="2"/>
            </p:cNvCxnSpPr>
            <p:nvPr/>
          </p:nvCxnSpPr>
          <p:spPr>
            <a:xfrm flipV="1">
              <a:off x="2816904" y="4393941"/>
              <a:ext cx="619062" cy="4415"/>
            </a:xfrm>
            <a:prstGeom prst="line">
              <a:avLst/>
            </a:prstGeom>
            <a:noFill/>
            <a:ln w="28575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410" name="Group 409"/>
            <p:cNvGrpSpPr/>
            <p:nvPr/>
          </p:nvGrpSpPr>
          <p:grpSpPr>
            <a:xfrm>
              <a:off x="2644512" y="4312820"/>
              <a:ext cx="172392" cy="180020"/>
              <a:chOff x="1547665" y="2479368"/>
              <a:chExt cx="172392" cy="180020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cxnSp>
          <p:nvCxnSpPr>
            <p:cNvPr id="411" name="Straight Connector 410"/>
            <p:cNvCxnSpPr>
              <a:stCxn id="413" idx="6"/>
              <a:endCxn id="398" idx="2"/>
            </p:cNvCxnSpPr>
            <p:nvPr/>
          </p:nvCxnSpPr>
          <p:spPr>
            <a:xfrm flipV="1">
              <a:off x="2816904" y="4736234"/>
              <a:ext cx="619062" cy="4692"/>
            </a:xfrm>
            <a:prstGeom prst="line">
              <a:avLst/>
            </a:prstGeom>
            <a:noFill/>
            <a:ln w="28575" cap="flat" cmpd="sng" algn="ctr">
              <a:solidFill>
                <a:srgbClr val="A5C249">
                  <a:lumMod val="50000"/>
                </a:srgbClr>
              </a:solidFill>
              <a:prstDash val="solid"/>
            </a:ln>
            <a:effectLst/>
          </p:spPr>
        </p:cxnSp>
        <p:grpSp>
          <p:nvGrpSpPr>
            <p:cNvPr id="412" name="Group 411"/>
            <p:cNvGrpSpPr/>
            <p:nvPr/>
          </p:nvGrpSpPr>
          <p:grpSpPr>
            <a:xfrm>
              <a:off x="2644512" y="4655390"/>
              <a:ext cx="172392" cy="180020"/>
              <a:chOff x="1547665" y="2479368"/>
              <a:chExt cx="172392" cy="180020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C24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423" name="Oval 422"/>
          <p:cNvSpPr/>
          <p:nvPr/>
        </p:nvSpPr>
        <p:spPr>
          <a:xfrm>
            <a:off x="2703050" y="333009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2703050" y="3672130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2703050" y="4013451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2703050" y="436155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2703050" y="470412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428" name="Straight Connector 427"/>
          <p:cNvCxnSpPr>
            <a:stCxn id="377" idx="4"/>
            <a:endCxn id="423" idx="2"/>
          </p:cNvCxnSpPr>
          <p:nvPr/>
        </p:nvCxnSpPr>
        <p:spPr>
          <a:xfrm flipV="1">
            <a:off x="1835696" y="3366097"/>
            <a:ext cx="867354" cy="959"/>
          </a:xfrm>
          <a:prstGeom prst="line">
            <a:avLst/>
          </a:prstGeom>
          <a:noFill/>
          <a:ln w="28575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</p:cxnSp>
      <p:cxnSp>
        <p:nvCxnSpPr>
          <p:cNvPr id="429" name="Straight Connector 428"/>
          <p:cNvCxnSpPr>
            <a:stCxn id="376" idx="4"/>
            <a:endCxn id="424" idx="2"/>
          </p:cNvCxnSpPr>
          <p:nvPr/>
        </p:nvCxnSpPr>
        <p:spPr>
          <a:xfrm flipV="1">
            <a:off x="1835696" y="3708134"/>
            <a:ext cx="867354" cy="2758"/>
          </a:xfrm>
          <a:prstGeom prst="line">
            <a:avLst/>
          </a:prstGeom>
          <a:noFill/>
          <a:ln w="28575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</p:cxnSp>
      <p:cxnSp>
        <p:nvCxnSpPr>
          <p:cNvPr id="430" name="Straight Connector 429"/>
          <p:cNvCxnSpPr>
            <a:stCxn id="375" idx="4"/>
            <a:endCxn id="425" idx="2"/>
          </p:cNvCxnSpPr>
          <p:nvPr/>
        </p:nvCxnSpPr>
        <p:spPr>
          <a:xfrm flipV="1">
            <a:off x="1835696" y="4049455"/>
            <a:ext cx="867354" cy="5273"/>
          </a:xfrm>
          <a:prstGeom prst="line">
            <a:avLst/>
          </a:prstGeom>
          <a:noFill/>
          <a:ln w="28575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</p:cxnSp>
      <p:cxnSp>
        <p:nvCxnSpPr>
          <p:cNvPr id="431" name="Straight Connector 430"/>
          <p:cNvCxnSpPr>
            <a:stCxn id="374" idx="4"/>
            <a:endCxn id="426" idx="2"/>
          </p:cNvCxnSpPr>
          <p:nvPr/>
        </p:nvCxnSpPr>
        <p:spPr>
          <a:xfrm flipV="1">
            <a:off x="1835696" y="4397557"/>
            <a:ext cx="867354" cy="1007"/>
          </a:xfrm>
          <a:prstGeom prst="line">
            <a:avLst/>
          </a:prstGeom>
          <a:noFill/>
          <a:ln w="28575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</p:cxnSp>
      <p:cxnSp>
        <p:nvCxnSpPr>
          <p:cNvPr id="432" name="Straight Connector 431"/>
          <p:cNvCxnSpPr>
            <a:stCxn id="373" idx="4"/>
            <a:endCxn id="427" idx="2"/>
          </p:cNvCxnSpPr>
          <p:nvPr/>
        </p:nvCxnSpPr>
        <p:spPr>
          <a:xfrm flipV="1">
            <a:off x="1835696" y="4740127"/>
            <a:ext cx="867354" cy="2273"/>
          </a:xfrm>
          <a:prstGeom prst="line">
            <a:avLst/>
          </a:prstGeom>
          <a:noFill/>
          <a:ln w="28575" cap="flat" cmpd="sng" algn="ctr">
            <a:solidFill>
              <a:srgbClr val="A5C249">
                <a:lumMod val="5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7290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368" grpId="0" animBg="1"/>
      <p:bldP spid="423" grpId="0" animBg="1"/>
      <p:bldP spid="424" grpId="0" animBg="1"/>
      <p:bldP spid="425" grpId="0" animBg="1"/>
      <p:bldP spid="426" grpId="0" animBg="1"/>
      <p:bldP spid="4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Modular ERSEM –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Tailor model complexity to application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Reduce complexity where required: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/>
              <a:t>computational cost of high-resolution hydrodynamics does not allow many (&gt;25) biogeochemical state variables in Earth System Models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Increase complexity where needed: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questions on biodiversity, invasive species demand the capability to freely add/remove groups</a:t>
            </a:r>
          </a:p>
          <a:p>
            <a:r>
              <a:rPr lang="en-GB" dirty="0"/>
              <a:t>Tailor feature set to application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Different questions, different features: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carbonate system, redox chemistry, size-structured higher trophic levels, fisheries, seagrass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Flexible currencies: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/>
              <a:t>biogeochemical cycles need C, N, P, Si, Fe; end-to-end food webs need abundance and size</a:t>
            </a:r>
          </a:p>
          <a:p>
            <a:r>
              <a:rPr lang="en-GB" dirty="0"/>
              <a:t>Collaborate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Import: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/>
              <a:t>redox chemistry, size-structured fish community</a:t>
            </a:r>
          </a:p>
          <a:p>
            <a:pPr lvl="1"/>
            <a:r>
              <a:rPr lang="en-GB" b="1" dirty="0">
                <a:solidFill>
                  <a:schemeClr val="tx2"/>
                </a:solidFill>
              </a:rPr>
              <a:t>Export:</a:t>
            </a:r>
            <a:r>
              <a:rPr lang="en-GB" dirty="0"/>
              <a:t> carbonate system</a:t>
            </a:r>
          </a:p>
        </p:txBody>
      </p:sp>
    </p:spTree>
    <p:extLst>
      <p:ext uri="{BB962C8B-B14F-4D97-AF65-F5344CB8AC3E}">
        <p14:creationId xmlns:p14="http://schemas.microsoft.com/office/powerpoint/2010/main" val="226331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Modular ERSEM – what have we gained?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3" y="1303837"/>
            <a:ext cx="6882219" cy="318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27" y="4581128"/>
            <a:ext cx="3881761" cy="172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32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wealth of component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D01F66-8A6C-4FE5-9B42-385FAD7987DA}"/>
              </a:ext>
            </a:extLst>
          </p:cNvPr>
          <p:cNvGrpSpPr/>
          <p:nvPr/>
        </p:nvGrpSpPr>
        <p:grpSpPr>
          <a:xfrm>
            <a:off x="251520" y="952194"/>
            <a:ext cx="2520280" cy="5187570"/>
            <a:chOff x="251520" y="952193"/>
            <a:chExt cx="2520280" cy="51875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A17F2-04AB-4D43-BF70-7167017B3BB9}"/>
                </a:ext>
              </a:extLst>
            </p:cNvPr>
            <p:cNvSpPr/>
            <p:nvPr/>
          </p:nvSpPr>
          <p:spPr>
            <a:xfrm>
              <a:off x="251520" y="952193"/>
              <a:ext cx="2520280" cy="4772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plankton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1D7CCA-B3F7-4886-91A0-2B59C4604014}"/>
                </a:ext>
              </a:extLst>
            </p:cNvPr>
            <p:cNvSpPr/>
            <p:nvPr/>
          </p:nvSpPr>
          <p:spPr>
            <a:xfrm>
              <a:off x="251520" y="1429420"/>
              <a:ext cx="2520280" cy="4772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ERSEM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F32E3F-9C2E-4509-9FC6-033A769D666D}"/>
                </a:ext>
              </a:extLst>
            </p:cNvPr>
            <p:cNvSpPr/>
            <p:nvPr/>
          </p:nvSpPr>
          <p:spPr>
            <a:xfrm>
              <a:off x="251520" y="1906065"/>
              <a:ext cx="2520280" cy="4772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MEDUSA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4D112C-7C7A-4992-A5D9-D34933D8A4CE}"/>
                </a:ext>
              </a:extLst>
            </p:cNvPr>
            <p:cNvSpPr/>
            <p:nvPr/>
          </p:nvSpPr>
          <p:spPr>
            <a:xfrm>
              <a:off x="251520" y="2373089"/>
              <a:ext cx="2520280" cy="47722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higher trophic levels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FF8CAE-D524-42C2-9183-C8C338FE6529}"/>
                </a:ext>
              </a:extLst>
            </p:cNvPr>
            <p:cNvSpPr/>
            <p:nvPr/>
          </p:nvSpPr>
          <p:spPr>
            <a:xfrm>
              <a:off x="251520" y="5219987"/>
              <a:ext cx="2520280" cy="47722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89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spectral light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0D386B-72C2-4518-846E-463AF825E36C}"/>
                </a:ext>
              </a:extLst>
            </p:cNvPr>
            <p:cNvSpPr/>
            <p:nvPr/>
          </p:nvSpPr>
          <p:spPr>
            <a:xfrm>
              <a:off x="251520" y="5662540"/>
              <a:ext cx="2520280" cy="4772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sediments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D74947-CD0C-4D42-98E4-51C03753B661}"/>
                </a:ext>
              </a:extLst>
            </p:cNvPr>
            <p:cNvSpPr/>
            <p:nvPr/>
          </p:nvSpPr>
          <p:spPr>
            <a:xfrm>
              <a:off x="251520" y="4278058"/>
              <a:ext cx="2520280" cy="47722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seagrass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502665-3F41-4ACD-85A4-F38850D78EB6}"/>
                </a:ext>
              </a:extLst>
            </p:cNvPr>
            <p:cNvSpPr/>
            <p:nvPr/>
          </p:nvSpPr>
          <p:spPr>
            <a:xfrm>
              <a:off x="251520" y="2856041"/>
              <a:ext cx="2520280" cy="4772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fish - MIZER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A408BC-0793-4193-AF14-6931A7DAD610}"/>
                </a:ext>
              </a:extLst>
            </p:cNvPr>
            <p:cNvSpPr/>
            <p:nvPr/>
          </p:nvSpPr>
          <p:spPr>
            <a:xfrm>
              <a:off x="251520" y="3327542"/>
              <a:ext cx="2520280" cy="4772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bivalves - </a:t>
              </a:r>
              <a:r>
                <a:rPr lang="en-GB" dirty="0" err="1">
                  <a:solidFill>
                    <a:schemeClr val="tx1"/>
                  </a:solidFill>
                </a:rPr>
                <a:t>ShellSIM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FCDB2E-85D0-461E-BA02-4F9576DD1875}"/>
                </a:ext>
              </a:extLst>
            </p:cNvPr>
            <p:cNvSpPr/>
            <p:nvPr/>
          </p:nvSpPr>
          <p:spPr>
            <a:xfrm>
              <a:off x="251520" y="4755285"/>
              <a:ext cx="2520280" cy="4772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carbonate chemistry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38851F-4FA4-4FF8-9335-AF8D577922E1}"/>
                </a:ext>
              </a:extLst>
            </p:cNvPr>
            <p:cNvSpPr/>
            <p:nvPr/>
          </p:nvSpPr>
          <p:spPr>
            <a:xfrm>
              <a:off x="251520" y="3800829"/>
              <a:ext cx="2520280" cy="4772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Dynamic Energy Budgets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A95D034-A2CC-4BE2-9B4D-0618CAD13EBB}"/>
              </a:ext>
            </a:extLst>
          </p:cNvPr>
          <p:cNvSpPr txBox="1"/>
          <p:nvPr/>
        </p:nvSpPr>
        <p:spPr>
          <a:xfrm>
            <a:off x="2977480" y="890402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</a:t>
            </a:r>
            <a:r>
              <a:rPr lang="en-GB" dirty="0"/>
              <a:t>: FABM makes coupling between biogeochemical component models </a:t>
            </a:r>
            <a:r>
              <a:rPr lang="en-GB" i="1" dirty="0"/>
              <a:t>easier</a:t>
            </a:r>
            <a:r>
              <a:rPr lang="en-GB" dirty="0"/>
              <a:t>, but that does not mean everything is “plug and play”</a:t>
            </a:r>
          </a:p>
          <a:p>
            <a:endParaRPr lang="en-GB" dirty="0"/>
          </a:p>
          <a:p>
            <a:r>
              <a:rPr lang="en-GB" dirty="0"/>
              <a:t>Compatibility between component models often requires that they use a similar level of detail – e.g., they describe the same elemental cycles</a:t>
            </a:r>
          </a:p>
        </p:txBody>
      </p:sp>
    </p:spTree>
    <p:extLst>
      <p:ext uri="{BB962C8B-B14F-4D97-AF65-F5344CB8AC3E}">
        <p14:creationId xmlns:p14="http://schemas.microsoft.com/office/powerpoint/2010/main" val="96711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FABM: a biogeochemical modeller’s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Enable distributed development</a:t>
            </a:r>
          </a:p>
          <a:p>
            <a:pPr lvl="1"/>
            <a:r>
              <a:rPr lang="en-GB" dirty="0"/>
              <a:t>different people/institutes writing process-specific modules </a:t>
            </a:r>
            <a:r>
              <a:rPr lang="en-GB" i="1" dirty="0"/>
              <a:t>that remain compatible</a:t>
            </a:r>
          </a:p>
          <a:p>
            <a:pPr lvl="1"/>
            <a:r>
              <a:rPr lang="en-GB" dirty="0"/>
              <a:t>mix in 3</a:t>
            </a:r>
            <a:r>
              <a:rPr lang="en-GB" baseline="30000" dirty="0"/>
              <a:t>rd</a:t>
            </a:r>
            <a:r>
              <a:rPr lang="en-GB" dirty="0"/>
              <a:t> party modules: ERSEM carbonate chemistry, benthic fauna, NIVA redox chemistry</a:t>
            </a:r>
          </a:p>
          <a:p>
            <a:r>
              <a:rPr lang="en-GB" dirty="0"/>
              <a:t>Code once, run </a:t>
            </a:r>
            <a:r>
              <a:rPr lang="en-GB" i="1" dirty="0"/>
              <a:t>anywhere</a:t>
            </a:r>
          </a:p>
          <a:p>
            <a:pPr lvl="1"/>
            <a:r>
              <a:rPr lang="en-GB" dirty="0"/>
              <a:t>test in 0D (scripting languages!) and 1D before 3D simulation</a:t>
            </a:r>
          </a:p>
          <a:p>
            <a:pPr lvl="1"/>
            <a:r>
              <a:rPr lang="en-GB" dirty="0"/>
              <a:t>share modules across domains: use the same microbial processes and chemistry in ice, water, sediment</a:t>
            </a:r>
          </a:p>
          <a:p>
            <a:r>
              <a:rPr lang="en-GB" dirty="0"/>
              <a:t>Stay flexible with “</a:t>
            </a:r>
            <a:r>
              <a:rPr lang="en-GB" dirty="0" err="1"/>
              <a:t>lego</a:t>
            </a:r>
            <a:r>
              <a:rPr lang="en-GB" dirty="0"/>
              <a:t> brick biogeochemistry”</a:t>
            </a:r>
          </a:p>
          <a:p>
            <a:pPr lvl="1"/>
            <a:r>
              <a:rPr lang="en-GB" dirty="0"/>
              <a:t>allow questions and constraints to dictate final ecosystem complexity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19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FABM: a user’s perspective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36910" y="1071779"/>
            <a:ext cx="4167096" cy="3538996"/>
            <a:chOff x="1557032" y="1864855"/>
            <a:chExt cx="4167096" cy="3538996"/>
          </a:xfrm>
        </p:grpSpPr>
        <p:sp>
          <p:nvSpPr>
            <p:cNvPr id="63" name="Rounded Rectangle 62"/>
            <p:cNvSpPr/>
            <p:nvPr/>
          </p:nvSpPr>
          <p:spPr>
            <a:xfrm>
              <a:off x="3739561" y="3773989"/>
              <a:ext cx="1984567" cy="1629861"/>
            </a:xfrm>
            <a:prstGeom prst="roundRect">
              <a:avLst>
                <a:gd name="adj" fmla="val 378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           zooplankton</a:t>
              </a:r>
            </a:p>
          </p:txBody>
        </p:sp>
        <p:sp>
          <p:nvSpPr>
            <p:cNvPr id="64" name="Flowchart: Magnetic Disk 63"/>
            <p:cNvSpPr/>
            <p:nvPr/>
          </p:nvSpPr>
          <p:spPr>
            <a:xfrm>
              <a:off x="4087606" y="4899295"/>
              <a:ext cx="1285778" cy="350456"/>
            </a:xfrm>
            <a:prstGeom prst="flowChartMagneticDisk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concentration</a:t>
              </a:r>
            </a:p>
          </p:txBody>
        </p:sp>
        <p:sp>
          <p:nvSpPr>
            <p:cNvPr id="65" name="Flowchart: Magnetic Disk 64"/>
            <p:cNvSpPr/>
            <p:nvPr/>
          </p:nvSpPr>
          <p:spPr>
            <a:xfrm>
              <a:off x="4087606" y="4631928"/>
              <a:ext cx="1285778" cy="350456"/>
            </a:xfrm>
            <a:prstGeom prst="flowChartMagneticDisk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mortality sink</a:t>
              </a:r>
            </a:p>
          </p:txBody>
        </p:sp>
        <p:sp>
          <p:nvSpPr>
            <p:cNvPr id="66" name="Flowchart: Magnetic Disk 65"/>
            <p:cNvSpPr/>
            <p:nvPr/>
          </p:nvSpPr>
          <p:spPr>
            <a:xfrm>
              <a:off x="4087605" y="4365104"/>
              <a:ext cx="1285778" cy="350456"/>
            </a:xfrm>
            <a:prstGeom prst="flowChartMagneticDisk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excretion sink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557032" y="3773990"/>
              <a:ext cx="1790832" cy="1629861"/>
            </a:xfrm>
            <a:prstGeom prst="roundRect">
              <a:avLst>
                <a:gd name="adj" fmla="val 378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detritus</a:t>
              </a:r>
            </a:p>
          </p:txBody>
        </p:sp>
        <p:sp>
          <p:nvSpPr>
            <p:cNvPr id="68" name="Flowchart: Magnetic Disk 67"/>
            <p:cNvSpPr/>
            <p:nvPr/>
          </p:nvSpPr>
          <p:spPr>
            <a:xfrm>
              <a:off x="1704875" y="4631928"/>
              <a:ext cx="1492874" cy="350456"/>
            </a:xfrm>
            <a:prstGeom prst="flowChartMagneticDisk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concentration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739562" y="1864855"/>
              <a:ext cx="1984566" cy="1619476"/>
            </a:xfrm>
            <a:prstGeom prst="roundRect">
              <a:avLst>
                <a:gd name="adj" fmla="val 378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phytoplankton</a:t>
              </a:r>
            </a:p>
          </p:txBody>
        </p:sp>
        <p:sp>
          <p:nvSpPr>
            <p:cNvPr id="70" name="Flowchart: Magnetic Disk 69"/>
            <p:cNvSpPr/>
            <p:nvPr/>
          </p:nvSpPr>
          <p:spPr>
            <a:xfrm>
              <a:off x="4092974" y="2999466"/>
              <a:ext cx="1288564" cy="350456"/>
            </a:xfrm>
            <a:prstGeom prst="flowChartMagneticDisk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concentration</a:t>
              </a:r>
            </a:p>
          </p:txBody>
        </p:sp>
        <p:sp>
          <p:nvSpPr>
            <p:cNvPr id="71" name="Flowchart: Magnetic Disk 70"/>
            <p:cNvSpPr/>
            <p:nvPr/>
          </p:nvSpPr>
          <p:spPr>
            <a:xfrm>
              <a:off x="4087605" y="2734598"/>
              <a:ext cx="1298454" cy="350456"/>
            </a:xfrm>
            <a:prstGeom prst="flowChartMagneticDisk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mortality sink</a:t>
              </a:r>
            </a:p>
          </p:txBody>
        </p:sp>
        <p:cxnSp>
          <p:nvCxnSpPr>
            <p:cNvPr id="72" name="Straight Connector 71"/>
            <p:cNvCxnSpPr>
              <a:stCxn id="108" idx="6"/>
              <a:endCxn id="71" idx="2"/>
            </p:cNvCxnSpPr>
            <p:nvPr/>
          </p:nvCxnSpPr>
          <p:spPr>
            <a:xfrm flipV="1">
              <a:off x="3742307" y="2909826"/>
              <a:ext cx="345298" cy="69217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73" name="Flowchart: Magnetic Disk 72"/>
            <p:cNvSpPr/>
            <p:nvPr/>
          </p:nvSpPr>
          <p:spPr>
            <a:xfrm>
              <a:off x="4093945" y="2469731"/>
              <a:ext cx="1285774" cy="350456"/>
            </a:xfrm>
            <a:prstGeom prst="flowChartMagneticDisk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excretion sink</a:t>
              </a:r>
            </a:p>
          </p:txBody>
        </p:sp>
        <p:cxnSp>
          <p:nvCxnSpPr>
            <p:cNvPr id="74" name="Straight Connector 73"/>
            <p:cNvCxnSpPr>
              <a:stCxn id="118" idx="6"/>
              <a:endCxn id="73" idx="2"/>
            </p:cNvCxnSpPr>
            <p:nvPr/>
          </p:nvCxnSpPr>
          <p:spPr>
            <a:xfrm>
              <a:off x="3607321" y="2644930"/>
              <a:ext cx="486624" cy="2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5" name="Group 74"/>
            <p:cNvGrpSpPr/>
            <p:nvPr/>
          </p:nvGrpSpPr>
          <p:grpSpPr>
            <a:xfrm>
              <a:off x="3434929" y="2559394"/>
              <a:ext cx="172392" cy="180020"/>
              <a:chOff x="1547665" y="2479368"/>
              <a:chExt cx="172392" cy="180020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76" name="Straight Connector 75"/>
            <p:cNvCxnSpPr>
              <a:stCxn id="116" idx="6"/>
              <a:endCxn id="65" idx="2"/>
            </p:cNvCxnSpPr>
            <p:nvPr/>
          </p:nvCxnSpPr>
          <p:spPr>
            <a:xfrm flipV="1">
              <a:off x="3563888" y="4807156"/>
              <a:ext cx="523718" cy="33"/>
            </a:xfrm>
            <a:prstGeom prst="line">
              <a:avLst/>
            </a:prstGeom>
            <a:solidFill>
              <a:srgbClr val="A5C249">
                <a:lumMod val="60000"/>
                <a:lumOff val="40000"/>
              </a:srgbClr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7" name="Group 76"/>
            <p:cNvGrpSpPr/>
            <p:nvPr/>
          </p:nvGrpSpPr>
          <p:grpSpPr>
            <a:xfrm>
              <a:off x="3391496" y="4721653"/>
              <a:ext cx="172392" cy="180020"/>
              <a:chOff x="1547665" y="2479368"/>
              <a:chExt cx="172392" cy="180020"/>
            </a:xfrm>
            <a:solidFill>
              <a:srgbClr val="A5C249">
                <a:lumMod val="60000"/>
                <a:lumOff val="40000"/>
              </a:srgbClr>
            </a:solidFill>
          </p:grpSpPr>
          <p:sp>
            <p:nvSpPr>
              <p:cNvPr id="116" name="Oval 115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8" name="Flowchart: Magnetic Disk 77"/>
            <p:cNvSpPr/>
            <p:nvPr/>
          </p:nvSpPr>
          <p:spPr>
            <a:xfrm>
              <a:off x="1704875" y="4369925"/>
              <a:ext cx="1492874" cy="350456"/>
            </a:xfrm>
            <a:prstGeom prst="flowChartMagneticDisk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mineralization sink</a:t>
              </a:r>
            </a:p>
          </p:txBody>
        </p:sp>
        <p:cxnSp>
          <p:nvCxnSpPr>
            <p:cNvPr id="79" name="Straight Connector 78"/>
            <p:cNvCxnSpPr>
              <a:stCxn id="114" idx="6"/>
              <a:endCxn id="78" idx="1"/>
            </p:cNvCxnSpPr>
            <p:nvPr/>
          </p:nvCxnSpPr>
          <p:spPr>
            <a:xfrm flipH="1">
              <a:off x="2451312" y="3689591"/>
              <a:ext cx="4474" cy="68033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80" name="Group 79"/>
            <p:cNvGrpSpPr/>
            <p:nvPr/>
          </p:nvGrpSpPr>
          <p:grpSpPr>
            <a:xfrm rot="5400000">
              <a:off x="2365116" y="3513385"/>
              <a:ext cx="172392" cy="180020"/>
              <a:chOff x="1547665" y="2312878"/>
              <a:chExt cx="172392" cy="18002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1576041" y="232640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547665" y="231287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1" name="Flowchart: Magnetic Disk 80"/>
            <p:cNvSpPr/>
            <p:nvPr/>
          </p:nvSpPr>
          <p:spPr>
            <a:xfrm>
              <a:off x="4087605" y="4102900"/>
              <a:ext cx="1285778" cy="350458"/>
            </a:xfrm>
            <a:prstGeom prst="flowChartMagneticDisk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prey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 rot="5400000">
              <a:off x="4651060" y="3510041"/>
              <a:ext cx="172392" cy="195261"/>
              <a:chOff x="1547665" y="2468598"/>
              <a:chExt cx="172392" cy="195261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547665" y="2468598"/>
                <a:ext cx="100384" cy="19526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/>
            <p:cNvCxnSpPr>
              <a:stCxn id="112" idx="6"/>
              <a:endCxn id="81" idx="1"/>
            </p:cNvCxnSpPr>
            <p:nvPr/>
          </p:nvCxnSpPr>
          <p:spPr>
            <a:xfrm flipH="1">
              <a:off x="4730494" y="3693868"/>
              <a:ext cx="8087" cy="4090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4" name="Flowchart: Magnetic Disk 83"/>
            <p:cNvSpPr/>
            <p:nvPr/>
          </p:nvSpPr>
          <p:spPr>
            <a:xfrm>
              <a:off x="4093943" y="2204864"/>
              <a:ext cx="1285778" cy="350456"/>
            </a:xfrm>
            <a:prstGeom prst="flowChartMagneticDisk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nutrient</a:t>
              </a:r>
            </a:p>
          </p:txBody>
        </p:sp>
        <p:cxnSp>
          <p:nvCxnSpPr>
            <p:cNvPr id="85" name="Straight Connector 84"/>
            <p:cNvCxnSpPr>
              <a:stCxn id="110" idx="6"/>
              <a:endCxn id="84" idx="2"/>
            </p:cNvCxnSpPr>
            <p:nvPr/>
          </p:nvCxnSpPr>
          <p:spPr>
            <a:xfrm>
              <a:off x="3607631" y="2375618"/>
              <a:ext cx="486312" cy="447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86" name="Group 85"/>
            <p:cNvGrpSpPr/>
            <p:nvPr/>
          </p:nvGrpSpPr>
          <p:grpSpPr>
            <a:xfrm>
              <a:off x="3435239" y="2290082"/>
              <a:ext cx="172392" cy="180020"/>
              <a:chOff x="1547665" y="2479368"/>
              <a:chExt cx="172392" cy="1800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7" name="Oval 86"/>
            <p:cNvSpPr/>
            <p:nvPr/>
          </p:nvSpPr>
          <p:spPr>
            <a:xfrm>
              <a:off x="3460019" y="4774706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1557032" y="1864855"/>
              <a:ext cx="1790832" cy="1620913"/>
            </a:xfrm>
            <a:prstGeom prst="roundRect">
              <a:avLst>
                <a:gd name="adj" fmla="val 80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nutrient</a:t>
              </a:r>
            </a:p>
          </p:txBody>
        </p:sp>
        <p:sp>
          <p:nvSpPr>
            <p:cNvPr id="89" name="Flowchart: Magnetic Disk 88"/>
            <p:cNvSpPr/>
            <p:nvPr/>
          </p:nvSpPr>
          <p:spPr>
            <a:xfrm>
              <a:off x="1788532" y="2348880"/>
              <a:ext cx="1325560" cy="350456"/>
            </a:xfrm>
            <a:prstGeom prst="flowChartMagneticDisk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concentration</a:t>
              </a:r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2415308" y="3581682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91" name="Straight Connector 90"/>
            <p:cNvCxnSpPr>
              <a:stCxn id="89" idx="3"/>
              <a:endCxn id="90" idx="2"/>
            </p:cNvCxnSpPr>
            <p:nvPr/>
          </p:nvCxnSpPr>
          <p:spPr>
            <a:xfrm>
              <a:off x="2451312" y="2699336"/>
              <a:ext cx="0" cy="88234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sp>
          <p:nvSpPr>
            <p:cNvPr id="92" name="Oval 91"/>
            <p:cNvSpPr/>
            <p:nvPr/>
          </p:nvSpPr>
          <p:spPr>
            <a:xfrm rot="5400000">
              <a:off x="4701252" y="3577899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93" name="Straight Connector 92"/>
            <p:cNvCxnSpPr>
              <a:stCxn id="70" idx="3"/>
              <a:endCxn id="92" idx="2"/>
            </p:cNvCxnSpPr>
            <p:nvPr/>
          </p:nvCxnSpPr>
          <p:spPr>
            <a:xfrm>
              <a:off x="4737256" y="3349922"/>
              <a:ext cx="0" cy="22797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sp>
          <p:nvSpPr>
            <p:cNvPr id="94" name="Oval 93"/>
            <p:cNvSpPr/>
            <p:nvPr/>
          </p:nvSpPr>
          <p:spPr>
            <a:xfrm>
              <a:off x="3504480" y="2344088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95" name="Straight Connector 94"/>
            <p:cNvCxnSpPr>
              <a:stCxn id="89" idx="4"/>
              <a:endCxn id="94" idx="2"/>
            </p:cNvCxnSpPr>
            <p:nvPr/>
          </p:nvCxnSpPr>
          <p:spPr>
            <a:xfrm flipV="1">
              <a:off x="3114092" y="2380092"/>
              <a:ext cx="390388" cy="14401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3504480" y="2607771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97" name="Straight Connector 96"/>
            <p:cNvCxnSpPr>
              <a:stCxn id="89" idx="4"/>
              <a:endCxn id="96" idx="2"/>
            </p:cNvCxnSpPr>
            <p:nvPr/>
          </p:nvCxnSpPr>
          <p:spPr>
            <a:xfrm>
              <a:off x="3114092" y="2524108"/>
              <a:ext cx="390388" cy="11966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grpSp>
          <p:nvGrpSpPr>
            <p:cNvPr id="98" name="Group 97"/>
            <p:cNvGrpSpPr/>
            <p:nvPr/>
          </p:nvGrpSpPr>
          <p:grpSpPr>
            <a:xfrm rot="17971045">
              <a:off x="3617537" y="3589199"/>
              <a:ext cx="172392" cy="180020"/>
              <a:chOff x="1547665" y="2312878"/>
              <a:chExt cx="172392" cy="18002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1576041" y="232640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547665" y="231287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99" name="Straight Connector 98"/>
            <p:cNvCxnSpPr>
              <a:stCxn id="68" idx="4"/>
              <a:endCxn id="87" idx="2"/>
            </p:cNvCxnSpPr>
            <p:nvPr/>
          </p:nvCxnSpPr>
          <p:spPr>
            <a:xfrm>
              <a:off x="3197749" y="4807156"/>
              <a:ext cx="262270" cy="355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grpSp>
          <p:nvGrpSpPr>
            <p:cNvPr id="100" name="Group 99"/>
            <p:cNvGrpSpPr/>
            <p:nvPr/>
          </p:nvGrpSpPr>
          <p:grpSpPr>
            <a:xfrm rot="2983520">
              <a:off x="3497312" y="3935119"/>
              <a:ext cx="172392" cy="180020"/>
              <a:chOff x="1547665" y="2479368"/>
              <a:chExt cx="172392" cy="180020"/>
            </a:xfrm>
            <a:solidFill>
              <a:srgbClr val="A5C249">
                <a:lumMod val="60000"/>
                <a:lumOff val="40000"/>
              </a:srgbClr>
            </a:solidFill>
          </p:grpSpPr>
          <p:sp>
            <p:nvSpPr>
              <p:cNvPr id="106" name="Oval 105"/>
              <p:cNvSpPr/>
              <p:nvPr/>
            </p:nvSpPr>
            <p:spPr>
              <a:xfrm>
                <a:off x="1576041" y="2492896"/>
                <a:ext cx="144016" cy="14401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547665" y="2479368"/>
                <a:ext cx="100384" cy="18002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101" name="Straight Connector 100"/>
            <p:cNvCxnSpPr>
              <a:stCxn id="106" idx="6"/>
              <a:endCxn id="66" idx="2"/>
            </p:cNvCxnSpPr>
            <p:nvPr/>
          </p:nvCxnSpPr>
          <p:spPr>
            <a:xfrm>
              <a:off x="3642643" y="4088001"/>
              <a:ext cx="444962" cy="452331"/>
            </a:xfrm>
            <a:prstGeom prst="line">
              <a:avLst/>
            </a:prstGeom>
            <a:solidFill>
              <a:srgbClr val="A5C249">
                <a:lumMod val="60000"/>
                <a:lumOff val="40000"/>
              </a:srgbClr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02" name="Oval 101"/>
            <p:cNvSpPr/>
            <p:nvPr/>
          </p:nvSpPr>
          <p:spPr>
            <a:xfrm>
              <a:off x="3563108" y="4000953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>
              <a:stCxn id="68" idx="4"/>
              <a:endCxn id="105" idx="3"/>
            </p:cNvCxnSpPr>
            <p:nvPr/>
          </p:nvCxnSpPr>
          <p:spPr>
            <a:xfrm flipV="1">
              <a:off x="3197749" y="3681981"/>
              <a:ext cx="487159" cy="112517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04" name="Straight Connector 103"/>
            <p:cNvCxnSpPr>
              <a:stCxn id="102" idx="1"/>
              <a:endCxn id="89" idx="3"/>
            </p:cNvCxnSpPr>
            <p:nvPr/>
          </p:nvCxnSpPr>
          <p:spPr>
            <a:xfrm flipH="1" flipV="1">
              <a:off x="2451312" y="2699336"/>
              <a:ext cx="1122341" cy="131216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</a:ln>
            <a:effectLst/>
          </p:spPr>
        </p:cxnSp>
        <p:sp>
          <p:nvSpPr>
            <p:cNvPr id="105" name="Oval 104"/>
            <p:cNvSpPr/>
            <p:nvPr/>
          </p:nvSpPr>
          <p:spPr>
            <a:xfrm>
              <a:off x="3674363" y="3620518"/>
              <a:ext cx="72008" cy="7200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4776026" y="934120"/>
            <a:ext cx="3901125" cy="5513040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124" name="Content Placeholder 4"/>
          <p:cNvSpPr txBox="1">
            <a:spLocks/>
          </p:cNvSpPr>
          <p:nvPr/>
        </p:nvSpPr>
        <p:spPr bwMode="auto">
          <a:xfrm>
            <a:off x="4788024" y="1206549"/>
            <a:ext cx="3889127" cy="517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instances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nutrient: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/nut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c: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1.0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phytoplankton: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c: 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0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.001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coupling: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nutrient_source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nutrient/c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excretion_sink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nutrient/c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mortality_sink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detritus/c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zooplankton: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/zoo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c: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0.001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coupling: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prey_source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phyto</a:t>
            </a: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plankton/c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excretion_sink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nutrient/c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mortality_sink</a:t>
            </a: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detritus/c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detritus: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model: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examples/</a:t>
            </a:r>
            <a:r>
              <a:rPr lang="en-GB" sz="12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npzd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endParaRPr lang="en-GB" sz="120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initialization: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c: 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coupling: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mineralization_sink</a:t>
            </a: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nutrient/c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776026" y="908720"/>
            <a:ext cx="3901126" cy="297829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2" charset="-128"/>
              </a:rPr>
              <a:t>fabm.yaml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7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1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2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43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4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25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6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1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2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83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64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25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FABM: a user’s perspective</a:t>
            </a:r>
          </a:p>
        </p:txBody>
      </p:sp>
      <p:sp>
        <p:nvSpPr>
          <p:cNvPr id="120" name="Content Placeholder 10"/>
          <p:cNvSpPr>
            <a:spLocks noGrp="1"/>
          </p:cNvSpPr>
          <p:nvPr>
            <p:ph idx="1"/>
          </p:nvPr>
        </p:nvSpPr>
        <p:spPr>
          <a:xfrm>
            <a:off x="97979" y="908720"/>
            <a:ext cx="4680520" cy="5390059"/>
          </a:xfrm>
          <a:prstGeom prst="rect">
            <a:avLst/>
          </a:prstGeom>
        </p:spPr>
        <p:txBody>
          <a:bodyPr/>
          <a:lstStyle/>
          <a:p>
            <a:pPr marL="180975" indent="-180975"/>
            <a:r>
              <a:rPr lang="en-GB" sz="2400" dirty="0"/>
              <a:t>Run-time configurability</a:t>
            </a:r>
          </a:p>
          <a:p>
            <a:pPr marL="266700" lvl="1" indent="0">
              <a:buNone/>
            </a:pPr>
            <a:r>
              <a:rPr lang="en-GB" sz="2000" dirty="0"/>
              <a:t>Specify </a:t>
            </a:r>
            <a:r>
              <a:rPr lang="en-GB" sz="2000" i="1" dirty="0"/>
              <a:t>ecosystem structure</a:t>
            </a:r>
            <a:r>
              <a:rPr lang="en-GB" sz="2000" dirty="0"/>
              <a:t> at run-time; no programming, </a:t>
            </a:r>
            <a:r>
              <a:rPr lang="en-GB" sz="2000" dirty="0" err="1"/>
              <a:t>preprocessing</a:t>
            </a:r>
            <a:r>
              <a:rPr lang="en-GB" sz="2000" dirty="0"/>
              <a:t> or compilation needed</a:t>
            </a:r>
          </a:p>
          <a:p>
            <a:pPr marL="180975" indent="-180975"/>
            <a:r>
              <a:rPr lang="en-GB" sz="2400" dirty="0"/>
              <a:t>Why?</a:t>
            </a:r>
          </a:p>
          <a:p>
            <a:pPr marL="266700" lvl="1" indent="0">
              <a:buNone/>
            </a:pPr>
            <a:r>
              <a:rPr lang="en-GB" sz="2000" dirty="0"/>
              <a:t>Empower end users: give maximum control, but shield from programming mistakes</a:t>
            </a:r>
          </a:p>
          <a:p>
            <a:pPr marL="180975" indent="-180975"/>
            <a:r>
              <a:rPr lang="en-GB" sz="2400" dirty="0"/>
              <a:t>How?</a:t>
            </a:r>
          </a:p>
          <a:p>
            <a:pPr marL="266700" lvl="1" indent="0">
              <a:buNone/>
            </a:pPr>
            <a:r>
              <a:rPr lang="en-GB" sz="2000" dirty="0"/>
              <a:t>Single configuration file in YAML format (</a:t>
            </a:r>
            <a:r>
              <a:rPr lang="en-GB" sz="2000" dirty="0">
                <a:hlinkClick r:id="rId3"/>
              </a:rPr>
              <a:t>http://yaml.org</a:t>
            </a:r>
            <a:r>
              <a:rPr lang="en-GB" sz="2000" dirty="0"/>
              <a:t>)</a:t>
            </a:r>
          </a:p>
          <a:p>
            <a:pPr marL="180975" indent="-180975"/>
            <a:r>
              <a:rPr lang="en-GB" sz="2400" dirty="0"/>
              <a:t>Cost?</a:t>
            </a:r>
          </a:p>
          <a:p>
            <a:pPr marL="266700" lvl="1" indent="0">
              <a:buNone/>
            </a:pPr>
            <a:r>
              <a:rPr lang="en-GB" sz="2000" dirty="0"/>
              <a:t>Negligible: work &gt;&gt; overhead of run time coupling and communication</a:t>
            </a:r>
          </a:p>
          <a:p>
            <a:endParaRPr lang="en-GB" dirty="0"/>
          </a:p>
        </p:txBody>
      </p:sp>
      <p:sp>
        <p:nvSpPr>
          <p:cNvPr id="123" name="Rectangle 122"/>
          <p:cNvSpPr/>
          <p:nvPr/>
        </p:nvSpPr>
        <p:spPr bwMode="auto">
          <a:xfrm>
            <a:off x="4776026" y="934120"/>
            <a:ext cx="3901125" cy="5513040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124" name="Content Placeholder 4"/>
          <p:cNvSpPr txBox="1">
            <a:spLocks/>
          </p:cNvSpPr>
          <p:nvPr/>
        </p:nvSpPr>
        <p:spPr bwMode="auto">
          <a:xfrm>
            <a:off x="4788024" y="1206549"/>
            <a:ext cx="3889127" cy="517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instances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nutrient: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/nut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c: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1.0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phytoplankton: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c: 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0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.001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coupling: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nutrient_source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nutrient/c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excretion_sink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nutrient/c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mortality_sink</a:t>
            </a:r>
            <a:r>
              <a:rPr lang="en-GB" sz="1200" kern="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detritus/c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zooplankton: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model: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examples/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npzd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/zoo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initialization: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c: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0.001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coupling: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prey_source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phyto</a:t>
            </a: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plankton/c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kumimoji="0" lang="en-GB" sz="1200" b="1" i="0" u="none" strike="noStrike" kern="0" cap="none" spc="0" normalizeH="0" noProof="0" dirty="0" err="1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excretion_sink</a:t>
            </a: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7976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nutrient/c</a:t>
            </a:r>
          </a:p>
          <a:p>
            <a:pPr marL="0" marR="0" lvl="0" indent="0" algn="l" defTabSz="914400" rtl="0" eaLnBrk="1" fontAlgn="base" latinLnBrk="0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mortality_sink</a:t>
            </a:r>
            <a:r>
              <a:rPr lang="en-GB" sz="1200" kern="0" dirty="0">
                <a:solidFill>
                  <a:srgbClr val="797600"/>
                </a:solidFill>
                <a:latin typeface="Courier New" panose="02070309020205020404" pitchFamily="49" charset="0"/>
                <a:ea typeface="ＭＳ Ｐゴシック"/>
                <a:cs typeface="Courier New" panose="02070309020205020404" pitchFamily="49" charset="0"/>
              </a:rPr>
              <a:t>: detritus/c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detritus: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model: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examples/</a:t>
            </a:r>
            <a:r>
              <a:rPr lang="en-GB" sz="12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npzd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endParaRPr lang="en-GB" sz="120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initialization: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c: 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coupling:</a:t>
            </a:r>
          </a:p>
          <a:p>
            <a:pPr marL="0" lvl="0" indent="0">
              <a:lnSpc>
                <a:spcPts val="1200"/>
              </a:lnSpc>
              <a:buNone/>
              <a:defRPr/>
            </a:pP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mineralization_sink</a:t>
            </a:r>
            <a:r>
              <a:rPr lang="en-GB" sz="12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nutrient/c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ＭＳ Ｐゴシック"/>
              <a:cs typeface="Courier New" panose="02070309020205020404" pitchFamily="49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776026" y="908720"/>
            <a:ext cx="3901126" cy="297829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2" charset="-128"/>
              </a:rPr>
              <a:t>fabm.yaml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792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FABM: a physical modeller’s perspective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Access a vast biogeochemical library by coupling </a:t>
            </a:r>
            <a:r>
              <a:rPr lang="en-GB" i="1" dirty="0"/>
              <a:t>once</a:t>
            </a:r>
            <a:endParaRPr lang="en-GB" dirty="0"/>
          </a:p>
          <a:p>
            <a:pPr lvl="1"/>
            <a:r>
              <a:rPr lang="en-GB" dirty="0"/>
              <a:t>enumerate state variables, diagnostic variables, conserved quantities</a:t>
            </a:r>
          </a:p>
          <a:p>
            <a:pPr lvl="1"/>
            <a:r>
              <a:rPr lang="en-GB" dirty="0"/>
              <a:t>access source/sink terms, boundary fluxes, vertical movement, …</a:t>
            </a:r>
          </a:p>
          <a:p>
            <a:r>
              <a:rPr lang="en-GB" dirty="0"/>
              <a:t>Seamless integration: FABM adapts to host by taking</a:t>
            </a:r>
          </a:p>
          <a:p>
            <a:pPr lvl="1"/>
            <a:r>
              <a:rPr lang="en-GB" dirty="0"/>
              <a:t>number of dimensions (0-3)</a:t>
            </a:r>
          </a:p>
          <a:p>
            <a:pPr lvl="1"/>
            <a:r>
              <a:rPr lang="en-GB" dirty="0"/>
              <a:t>index of vertical dimension</a:t>
            </a:r>
          </a:p>
          <a:p>
            <a:pPr lvl="1"/>
            <a:r>
              <a:rPr lang="en-GB" dirty="0"/>
              <a:t>index of dimension to </a:t>
            </a:r>
            <a:r>
              <a:rPr lang="en-GB" dirty="0" err="1"/>
              <a:t>vectorize</a:t>
            </a:r>
            <a:endParaRPr lang="en-GB" dirty="0"/>
          </a:p>
          <a:p>
            <a:pPr lvl="1"/>
            <a:r>
              <a:rPr lang="en-GB" dirty="0"/>
              <a:t>mask data type, masked value, mask domain (full or </a:t>
            </a:r>
            <a:r>
              <a:rPr lang="en-GB" dirty="0" err="1"/>
              <a:t>hz</a:t>
            </a:r>
            <a:r>
              <a:rPr lang="en-GB" dirty="0"/>
              <a:t>-only)</a:t>
            </a:r>
          </a:p>
          <a:p>
            <a:pPr marL="0" indent="0">
              <a:buNone/>
              <a:tabLst>
                <a:tab pos="361950" algn="l"/>
              </a:tabLst>
            </a:pPr>
            <a:r>
              <a:rPr lang="en-GB" dirty="0"/>
              <a:t>	and defines its interfaces as a result:</a:t>
            </a:r>
          </a:p>
          <a:p>
            <a:pPr marL="0" indent="0">
              <a:buNone/>
              <a:tabLst>
                <a:tab pos="361950" algn="l"/>
              </a:tabLst>
            </a:pPr>
            <a:endParaRPr lang="en-GB" dirty="0"/>
          </a:p>
          <a:p>
            <a:pPr marL="0" indent="0">
              <a:buNone/>
              <a:tabLst>
                <a:tab pos="361950" algn="l"/>
              </a:tabLst>
            </a:pPr>
            <a:endParaRPr lang="en-GB" dirty="0"/>
          </a:p>
          <a:p>
            <a:r>
              <a:rPr lang="en-GB" dirty="0"/>
              <a:t>Compiled as a library, no dependencies</a:t>
            </a:r>
          </a:p>
          <a:p>
            <a:pPr marL="0" indent="0">
              <a:buNone/>
              <a:tabLst>
                <a:tab pos="361950" algn="l"/>
              </a:tabLst>
            </a:pP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22591" y="4437112"/>
            <a:ext cx="327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kstart,kstop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istart,istop,j,k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6460" y="4437112"/>
            <a:ext cx="4011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fabm_do_surface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fabm_do_surface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fabm_do_surface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istart,istop,j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669" y="4437112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0D:</a:t>
            </a:r>
          </a:p>
          <a:p>
            <a:r>
              <a:rPr lang="en-GB" sz="1600" dirty="0"/>
              <a:t>1D:</a:t>
            </a:r>
          </a:p>
          <a:p>
            <a:r>
              <a:rPr lang="en-GB" sz="1600" dirty="0"/>
              <a:t>3D:</a:t>
            </a:r>
          </a:p>
        </p:txBody>
      </p:sp>
    </p:spTree>
    <p:extLst>
      <p:ext uri="{BB962C8B-B14F-4D97-AF65-F5344CB8AC3E}">
        <p14:creationId xmlns:p14="http://schemas.microsoft.com/office/powerpoint/2010/main" val="195282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-180528" y="836712"/>
          <a:ext cx="8496944" cy="5544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example (FVCOM)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44970" y="1008112"/>
            <a:ext cx="3312368" cy="22322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2" charset="-128"/>
              </a:rPr>
              <a:t>BGC</a:t>
            </a:r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 bwMode="auto">
          <a:xfrm flipH="1">
            <a:off x="5364088" y="1706985"/>
            <a:ext cx="265033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8014421" y="1476152"/>
            <a:ext cx="102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FABM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793149" y="4032448"/>
          <a:ext cx="4243347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5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75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pelagic state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benthic state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73">
                <a:tc>
                  <a:txBody>
                    <a:bodyPr/>
                    <a:lstStyle/>
                    <a:p>
                      <a:r>
                        <a:rPr lang="en-GB" sz="1400" dirty="0"/>
                        <a:t>passive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73">
                <a:tc>
                  <a:txBody>
                    <a:bodyPr/>
                    <a:lstStyle/>
                    <a:p>
                      <a:r>
                        <a:rPr lang="en-GB" sz="1400" dirty="0" err="1"/>
                        <a:t>Fasham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173">
                <a:tc>
                  <a:txBody>
                    <a:bodyPr/>
                    <a:lstStyle/>
                    <a:p>
                      <a:r>
                        <a:rPr lang="en-GB" sz="1400" dirty="0"/>
                        <a:t>ERGOM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173">
                <a:tc>
                  <a:txBody>
                    <a:bodyPr/>
                    <a:lstStyle/>
                    <a:p>
                      <a:r>
                        <a:rPr lang="en-GB" sz="1400" dirty="0"/>
                        <a:t>ERSEM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-29072" y="6104329"/>
            <a:ext cx="9173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Profiling: Intel Fortran compiler 14.0, LIMITED_2;GCY1;MPDATA;FABM;WET_DRY;MULTIPROCESSOR;PROJ, serial run</a:t>
            </a:r>
          </a:p>
        </p:txBody>
      </p:sp>
    </p:spTree>
    <p:extLst>
      <p:ext uri="{BB962C8B-B14F-4D97-AF65-F5344CB8AC3E}">
        <p14:creationId xmlns:p14="http://schemas.microsoft.com/office/powerpoint/2010/main" val="1691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389C-2189-4AFA-AA4B-819F6919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610C-B10C-4ED0-96F2-E6020F9C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47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Aquatic modelling needs flexibility: domains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2212" y="5338296"/>
            <a:ext cx="1475725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ocean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3785" y="1737896"/>
            <a:ext cx="992579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lagoons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9664" y="2474166"/>
            <a:ext cx="1120820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estuaries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89132" y="3250064"/>
            <a:ext cx="126188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shelf seas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8068" y="4474200"/>
            <a:ext cx="154401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ocean basins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0457" y="3512254"/>
            <a:ext cx="2416046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coastal ocean models</a:t>
            </a:r>
          </a:p>
          <a:p>
            <a:pPr algn="ctr"/>
            <a:r>
              <a:rPr lang="en-GB" dirty="0"/>
              <a:t>GETM, ROMS, 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2981" y="4802882"/>
            <a:ext cx="2710999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circulation models</a:t>
            </a:r>
          </a:p>
          <a:p>
            <a:pPr algn="ctr"/>
            <a:r>
              <a:rPr lang="en-GB" dirty="0"/>
              <a:t>NEMO, MOM, 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6569" y="2107228"/>
            <a:ext cx="2723823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unstructured grid models</a:t>
            </a:r>
          </a:p>
          <a:p>
            <a:pPr algn="ctr"/>
            <a:r>
              <a:rPr lang="en-GB" dirty="0"/>
              <a:t>FVCOM, SCHISM, 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0" y="1278296"/>
            <a:ext cx="9144000" cy="50500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>
            <a:off x="0" y="1268827"/>
            <a:ext cx="899592" cy="5050020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scale</a:t>
            </a:r>
          </a:p>
        </p:txBody>
      </p:sp>
      <p:sp>
        <p:nvSpPr>
          <p:cNvPr id="20" name="Isosceles Triangle 19"/>
          <p:cNvSpPr/>
          <p:nvPr/>
        </p:nvSpPr>
        <p:spPr bwMode="auto">
          <a:xfrm rot="10800000">
            <a:off x="8214118" y="1278363"/>
            <a:ext cx="899592" cy="5072574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resolution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96710" y="85591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 of choice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45365" y="8559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domain</a:t>
            </a:r>
          </a:p>
        </p:txBody>
      </p:sp>
      <p:pic>
        <p:nvPicPr>
          <p:cNvPr id="1028" name="Picture 4" descr="http://images.vliz.be/resized/4315_plymouth-sound-city-and-tamar-estuary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9403"/>
            <a:ext cx="2160240" cy="16201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oc.ac.uk/f/content/science-technology/climate-sea-level/global-modelling-img2.pn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038" b="13192"/>
          <a:stretch/>
        </p:blipFill>
        <p:spPr bwMode="auto">
          <a:xfrm>
            <a:off x="990600" y="4915540"/>
            <a:ext cx="2685460" cy="13221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a water salinity from POLCOMS 40 year ru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" t="10091" r="23177" b="7502"/>
          <a:stretch/>
        </p:blipFill>
        <p:spPr bwMode="auto">
          <a:xfrm>
            <a:off x="1187622" y="3025869"/>
            <a:ext cx="1728195" cy="1817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30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ERSEM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1429256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1519916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C:\Users\Jorn\OneDrive\Presentations\2016-01-20 EU ReDEveloping Models of the European Marine Environment\Model_schematic_20151204 thick lines.png">
            <a:extLst>
              <a:ext uri="{FF2B5EF4-FFF2-40B4-BE49-F238E27FC236}">
                <a16:creationId xmlns:a16="http://schemas.microsoft.com/office/drawing/2014/main" id="{A6D919A9-8088-4E15-9CDB-A2D2D12E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26" y="989383"/>
            <a:ext cx="5515584" cy="51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C662AC-279C-4000-8E5E-285E626DDE7C}"/>
              </a:ext>
            </a:extLst>
          </p:cNvPr>
          <p:cNvSpPr txBox="1"/>
          <p:nvPr/>
        </p:nvSpPr>
        <p:spPr>
          <a:xfrm>
            <a:off x="9148" y="6553671"/>
            <a:ext cx="227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effectLst/>
              </a:rPr>
              <a:t>Butenschön</a:t>
            </a:r>
            <a:r>
              <a:rPr lang="en-GB" sz="1400" dirty="0"/>
              <a:t> et al. 2016 GMD</a:t>
            </a:r>
          </a:p>
        </p:txBody>
      </p:sp>
    </p:spTree>
    <p:extLst>
      <p:ext uri="{BB962C8B-B14F-4D97-AF65-F5344CB8AC3E}">
        <p14:creationId xmlns:p14="http://schemas.microsoft.com/office/powerpoint/2010/main" val="3799752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ERSEM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1429256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1519916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6AFCB328-9C05-49F8-B198-DBCE7FF6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73854"/>
            <a:ext cx="5363380" cy="216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E022D1-F104-486F-ADD3-77D090D482AC}"/>
              </a:ext>
            </a:extLst>
          </p:cNvPr>
          <p:cNvSpPr txBox="1"/>
          <p:nvPr/>
        </p:nvSpPr>
        <p:spPr>
          <a:xfrm>
            <a:off x="2987824" y="3736383"/>
            <a:ext cx="604867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000" dirty="0"/>
              <a:t>Each module can appear any number of times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000" dirty="0"/>
              <a:t>Mix-and-match: any model component can be replaced by observed data</a:t>
            </a:r>
          </a:p>
          <a:p>
            <a:pPr marL="177800" indent="-177800"/>
            <a:endParaRPr lang="en-GB" dirty="0"/>
          </a:p>
          <a:p>
            <a:pPr marL="177800" indent="-177800"/>
            <a:r>
              <a:rPr lang="en-GB" sz="2000" dirty="0"/>
              <a:t>What makes it unique?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Configure </a:t>
            </a:r>
            <a:r>
              <a:rPr lang="en-GB" i="1" dirty="0"/>
              <a:t>everything</a:t>
            </a:r>
            <a:r>
              <a:rPr lang="en-GB" dirty="0"/>
              <a:t> by editing one text file – no code, programming, compilation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The same configuration and code </a:t>
            </a:r>
            <a:r>
              <a:rPr lang="en-GB" i="1" dirty="0"/>
              <a:t>everywhere</a:t>
            </a:r>
            <a:r>
              <a:rPr lang="en-GB" dirty="0"/>
              <a:t>: 0D, 1D, 3D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7F709-1C40-4D72-AE59-408015D849C2}"/>
              </a:ext>
            </a:extLst>
          </p:cNvPr>
          <p:cNvSpPr txBox="1"/>
          <p:nvPr/>
        </p:nvSpPr>
        <p:spPr>
          <a:xfrm>
            <a:off x="3043208" y="1006141"/>
            <a:ext cx="545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ERSEM: a showcase for </a:t>
            </a:r>
            <a:r>
              <a:rPr lang="en-GB" sz="1800" i="1" dirty="0"/>
              <a:t>modular</a:t>
            </a:r>
            <a:r>
              <a:rPr lang="en-GB" sz="1800" dirty="0"/>
              <a:t> ecosystem modelling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0E460-8118-4062-9BC0-38E0872D7DB0}"/>
              </a:ext>
            </a:extLst>
          </p:cNvPr>
          <p:cNvSpPr txBox="1"/>
          <p:nvPr/>
        </p:nvSpPr>
        <p:spPr>
          <a:xfrm>
            <a:off x="9148" y="6553671"/>
            <a:ext cx="227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effectLst/>
              </a:rPr>
              <a:t>Butenschön</a:t>
            </a:r>
            <a:r>
              <a:rPr lang="en-GB" sz="1400" dirty="0"/>
              <a:t> et al. 2016 GMD</a:t>
            </a:r>
          </a:p>
        </p:txBody>
      </p:sp>
    </p:spTree>
    <p:extLst>
      <p:ext uri="{BB962C8B-B14F-4D97-AF65-F5344CB8AC3E}">
        <p14:creationId xmlns:p14="http://schemas.microsoft.com/office/powerpoint/2010/main" val="410394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fish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sediments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2859000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2949660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9F544-1C53-48BA-8425-5556DF12A837}"/>
              </a:ext>
            </a:extLst>
          </p:cNvPr>
          <p:cNvSpPr txBox="1"/>
          <p:nvPr/>
        </p:nvSpPr>
        <p:spPr>
          <a:xfrm>
            <a:off x="3019813" y="4993896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Applications: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fish stocks/fisheries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aquaculture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improving top closure</a:t>
            </a:r>
          </a:p>
        </p:txBody>
      </p:sp>
      <p:pic>
        <p:nvPicPr>
          <p:cNvPr id="29" name="Picture 2" descr="C:\Users\Jorn\OneDrive\Presentations\2018-02-14 BlueBRIDGE Brussels\Blanchard.png">
            <a:extLst>
              <a:ext uri="{FF2B5EF4-FFF2-40B4-BE49-F238E27FC236}">
                <a16:creationId xmlns:a16="http://schemas.microsoft.com/office/drawing/2014/main" id="{7238DE16-302A-4B29-BB6C-68362472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952193"/>
            <a:ext cx="5927487" cy="27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cod">
            <a:extLst>
              <a:ext uri="{FF2B5EF4-FFF2-40B4-BE49-F238E27FC236}">
                <a16:creationId xmlns:a16="http://schemas.microsoft.com/office/drawing/2014/main" id="{2EC117A1-3C54-4832-9F0B-0BD94447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65" y="991407"/>
            <a:ext cx="168018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0FEB09-D56C-454B-8D5F-7760DC47EED8}"/>
              </a:ext>
            </a:extLst>
          </p:cNvPr>
          <p:cNvSpPr txBox="1"/>
          <p:nvPr/>
        </p:nvSpPr>
        <p:spPr>
          <a:xfrm>
            <a:off x="3019813" y="3501008"/>
            <a:ext cx="39971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size-based (1 mg – 100 kg, 100 classes)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pelagic feeding only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depth-integrated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different fisheries parameterizations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ED722-7DCB-4EC7-B6C8-BCC2D8C1BC43}"/>
              </a:ext>
            </a:extLst>
          </p:cNvPr>
          <p:cNvSpPr txBox="1"/>
          <p:nvPr/>
        </p:nvSpPr>
        <p:spPr>
          <a:xfrm>
            <a:off x="9148" y="6553671"/>
            <a:ext cx="2533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Blanchard et al. 2014 J </a:t>
            </a:r>
            <a:r>
              <a:rPr lang="en-GB" sz="1400" dirty="0" err="1"/>
              <a:t>Appl</a:t>
            </a:r>
            <a:r>
              <a:rPr lang="en-GB" sz="1400" dirty="0"/>
              <a:t> </a:t>
            </a:r>
            <a:r>
              <a:rPr lang="en-GB" sz="1400" dirty="0" err="1"/>
              <a:t>Ecol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20513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CDD3DD04-1BE0-4A8E-9739-3DA0F8276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11146" b="10060"/>
          <a:stretch/>
        </p:blipFill>
        <p:spPr>
          <a:xfrm>
            <a:off x="3184246" y="3571943"/>
            <a:ext cx="3853919" cy="259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fish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sediments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2859000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2949660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ED722-7DCB-4EC7-B6C8-BCC2D8C1BC43}"/>
              </a:ext>
            </a:extLst>
          </p:cNvPr>
          <p:cNvSpPr txBox="1"/>
          <p:nvPr/>
        </p:nvSpPr>
        <p:spPr>
          <a:xfrm>
            <a:off x="9148" y="6553671"/>
            <a:ext cx="166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Powley et al. in prep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2E586557-A808-4020-9D88-206F94671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11259" b="9499"/>
          <a:stretch/>
        </p:blipFill>
        <p:spPr>
          <a:xfrm>
            <a:off x="3131840" y="908721"/>
            <a:ext cx="3906325" cy="2608526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A2707919-A754-4ED1-93A3-C06FDC9419FA}"/>
              </a:ext>
            </a:extLst>
          </p:cNvPr>
          <p:cNvSpPr txBox="1"/>
          <p:nvPr/>
        </p:nvSpPr>
        <p:spPr>
          <a:xfrm rot="5400000">
            <a:off x="6005787" y="2043708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g WM/m</a:t>
            </a:r>
            <a:r>
              <a:rPr lang="en-GB" sz="1600" baseline="30000" dirty="0"/>
              <a:t>2</a:t>
            </a:r>
            <a:r>
              <a:rPr lang="en-GB" sz="1600" dirty="0"/>
              <a:t>/d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AC2D9-C564-43B5-A22B-25326F98042D}"/>
              </a:ext>
            </a:extLst>
          </p:cNvPr>
          <p:cNvSpPr txBox="1"/>
          <p:nvPr/>
        </p:nvSpPr>
        <p:spPr>
          <a:xfrm rot="5400000">
            <a:off x="6182278" y="4699556"/>
            <a:ext cx="86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#/g 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F1618-591E-43CF-861E-5A862CBD95D3}"/>
              </a:ext>
            </a:extLst>
          </p:cNvPr>
          <p:cNvSpPr txBox="1"/>
          <p:nvPr/>
        </p:nvSpPr>
        <p:spPr>
          <a:xfrm flipH="1">
            <a:off x="3372378" y="104344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fish biomass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4B4A4-E97A-4A4E-91C0-4F60809C4C29}"/>
              </a:ext>
            </a:extLst>
          </p:cNvPr>
          <p:cNvSpPr txBox="1"/>
          <p:nvPr/>
        </p:nvSpPr>
        <p:spPr>
          <a:xfrm flipH="1">
            <a:off x="3372378" y="3719554"/>
            <a:ext cx="18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fish reproduction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3935A6-C45F-43BE-B05B-D89658ADD374}"/>
              </a:ext>
            </a:extLst>
          </p:cNvPr>
          <p:cNvSpPr/>
          <p:nvPr/>
        </p:nvSpPr>
        <p:spPr>
          <a:xfrm>
            <a:off x="251520" y="14326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792B4CB-C7C4-44A2-A732-0D7FE9223452}"/>
              </a:ext>
            </a:extLst>
          </p:cNvPr>
          <p:cNvSpPr/>
          <p:nvPr/>
        </p:nvSpPr>
        <p:spPr>
          <a:xfrm>
            <a:off x="64528" y="15233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9C72AB20-AA98-4A96-B536-63682034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54" y="6058203"/>
            <a:ext cx="1809075" cy="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234154-1A0D-49AA-8A3A-D5141EA0B1C8}"/>
              </a:ext>
            </a:extLst>
          </p:cNvPr>
          <p:cNvSpPr txBox="1"/>
          <p:nvPr/>
        </p:nvSpPr>
        <p:spPr>
          <a:xfrm>
            <a:off x="6660932" y="6362164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Helen Powley</a:t>
            </a:r>
          </a:p>
          <a:p>
            <a:r>
              <a:rPr lang="nl-NL" sz="1400" dirty="0">
                <a:hlinkClick r:id="rId5"/>
              </a:rPr>
              <a:t>hpo@pml.ac.uk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9919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</a:t>
            </a:r>
            <a:r>
              <a:rPr lang="en-GB" sz="2800" dirty="0" err="1"/>
              <a:t>ShellSIM</a:t>
            </a:r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341820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EE565-4322-4233-9804-2E1B74B8BF81}"/>
              </a:ext>
            </a:extLst>
          </p:cNvPr>
          <p:cNvSpPr txBox="1"/>
          <p:nvPr/>
        </p:nvSpPr>
        <p:spPr>
          <a:xfrm>
            <a:off x="9148" y="6553671"/>
            <a:ext cx="2983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Hawkins et al. 2013 J Shellfish Res</a:t>
            </a:r>
          </a:p>
        </p:txBody>
      </p:sp>
      <p:pic>
        <p:nvPicPr>
          <p:cNvPr id="26" name="Picture 25" descr="p_NEB.jpg">
            <a:extLst>
              <a:ext uri="{FF2B5EF4-FFF2-40B4-BE49-F238E27FC236}">
                <a16:creationId xmlns:a16="http://schemas.microsoft.com/office/drawing/2014/main" id="{2DDEA46A-B07B-49B9-8970-E58A0427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50" y="2071786"/>
            <a:ext cx="3974482" cy="29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8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mussel farms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341820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DD6F2B-592B-460F-B0B9-FB975B4474C0}"/>
              </a:ext>
            </a:extLst>
          </p:cNvPr>
          <p:cNvSpPr txBox="1"/>
          <p:nvPr/>
        </p:nvSpPr>
        <p:spPr>
          <a:xfrm>
            <a:off x="3654485" y="3263726"/>
            <a:ext cx="484876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Rope-cultured blue mussels, Lyme Bay, Devon,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Expanding: 3 sites, &gt; 10,000 ton/year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environmental impacts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HABs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river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food web resources </a:t>
            </a:r>
          </a:p>
          <a:p>
            <a:r>
              <a:rPr lang="en-US" b="1" dirty="0">
                <a:latin typeface="Calibri" panose="020F0502020204030204" pitchFamily="34" charset="0"/>
              </a:rPr>
              <a:t>Modelling: FVCOM + ERSEM + </a:t>
            </a:r>
            <a:r>
              <a:rPr lang="en-US" b="1" dirty="0" err="1">
                <a:latin typeface="Calibri" panose="020F0502020204030204" pitchFamily="34" charset="0"/>
              </a:rPr>
              <a:t>ShellSIM</a:t>
            </a:r>
            <a:endParaRPr lang="en-GB" b="1" dirty="0">
              <a:latin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D8817190-7016-46D1-8122-ACDD13710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24" y="5662537"/>
            <a:ext cx="808476" cy="12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3994608-32ED-4EDE-ACE7-74663E7B6A91}"/>
              </a:ext>
            </a:extLst>
          </p:cNvPr>
          <p:cNvSpPr/>
          <p:nvPr/>
        </p:nvSpPr>
        <p:spPr>
          <a:xfrm>
            <a:off x="251520" y="14326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C7719AF-A5A0-46C9-8421-D65F853C44A6}"/>
              </a:ext>
            </a:extLst>
          </p:cNvPr>
          <p:cNvSpPr/>
          <p:nvPr/>
        </p:nvSpPr>
        <p:spPr>
          <a:xfrm>
            <a:off x="64528" y="15233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926B89D-2D8E-4CB8-85E2-15027E79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220" y="1123952"/>
            <a:ext cx="3577445" cy="19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ee the source image">
            <a:extLst>
              <a:ext uri="{FF2B5EF4-FFF2-40B4-BE49-F238E27FC236}">
                <a16:creationId xmlns:a16="http://schemas.microsoft.com/office/drawing/2014/main" id="{6251E973-DB9F-41F7-9368-42774F1E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54" y="6058203"/>
            <a:ext cx="1809075" cy="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7D8B7D-ABF6-4D99-815D-F6ACD0A1E413}"/>
              </a:ext>
            </a:extLst>
          </p:cNvPr>
          <p:cNvSpPr txBox="1"/>
          <p:nvPr/>
        </p:nvSpPr>
        <p:spPr>
          <a:xfrm>
            <a:off x="6660932" y="6362164"/>
            <a:ext cx="134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Ricardo Torres</a:t>
            </a:r>
          </a:p>
          <a:p>
            <a:r>
              <a:rPr lang="nl-NL" sz="1400" dirty="0">
                <a:hlinkClick r:id="rId6"/>
              </a:rPr>
              <a:t>rito@pml.ac.uk</a:t>
            </a:r>
            <a:r>
              <a:rPr lang="nl-NL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56443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mussel farms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341820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F209A4-2181-4950-BE5E-94C70251A8A7}"/>
              </a:ext>
            </a:extLst>
          </p:cNvPr>
          <p:cNvGrpSpPr/>
          <p:nvPr/>
        </p:nvGrpSpPr>
        <p:grpSpPr>
          <a:xfrm>
            <a:off x="3164785" y="871935"/>
            <a:ext cx="2941343" cy="2387481"/>
            <a:chOff x="3275856" y="1026899"/>
            <a:chExt cx="2941343" cy="2387481"/>
          </a:xfrm>
        </p:grpSpPr>
        <p:pic>
          <p:nvPicPr>
            <p:cNvPr id="27" name="Picture 26" descr="total_mussels3Farms_1-3_summed_200[5-6]-level-full-column.png">
              <a:extLst>
                <a:ext uri="{FF2B5EF4-FFF2-40B4-BE49-F238E27FC236}">
                  <a16:creationId xmlns:a16="http://schemas.microsoft.com/office/drawing/2014/main" id="{70D52083-2FFC-4659-B048-95D32B826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2"/>
            <a:stretch/>
          </p:blipFill>
          <p:spPr>
            <a:xfrm>
              <a:off x="3275856" y="1290747"/>
              <a:ext cx="2941343" cy="21236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1B1BA3-A275-4EC8-8FA8-B6D484603ED7}"/>
                </a:ext>
              </a:extLst>
            </p:cNvPr>
            <p:cNvSpPr txBox="1"/>
            <p:nvPr/>
          </p:nvSpPr>
          <p:spPr>
            <a:xfrm>
              <a:off x="3362633" y="1026899"/>
              <a:ext cx="2315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mussel production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8EA7E7-8BBB-4762-92F1-1D137892EE42}"/>
              </a:ext>
            </a:extLst>
          </p:cNvPr>
          <p:cNvGrpSpPr/>
          <p:nvPr/>
        </p:nvGrpSpPr>
        <p:grpSpPr>
          <a:xfrm>
            <a:off x="6342240" y="886598"/>
            <a:ext cx="2651072" cy="2300641"/>
            <a:chOff x="6432969" y="1026899"/>
            <a:chExt cx="2651072" cy="2300641"/>
          </a:xfrm>
        </p:grpSpPr>
        <p:pic>
          <p:nvPicPr>
            <p:cNvPr id="28" name="Picture 2" descr="E:\Presentations\2018-11-FVCOM-workshop\Lymbay-figures\figures\anim\tapas_v0\net_PelBen_POC_result\cycle1\net_PelBen_POC_result3Farms_1-3-baseline-divided-by-baseline_Days-exceeds_2005-2006-level-full-column.png">
              <a:extLst>
                <a:ext uri="{FF2B5EF4-FFF2-40B4-BE49-F238E27FC236}">
                  <a16:creationId xmlns:a16="http://schemas.microsoft.com/office/drawing/2014/main" id="{90D1DAB3-B5E8-43AA-9E05-8DA38D223A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57" r="5734" b="24829"/>
            <a:stretch/>
          </p:blipFill>
          <p:spPr bwMode="auto">
            <a:xfrm>
              <a:off x="6432969" y="1297857"/>
              <a:ext cx="2651072" cy="2029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21E8A-F621-4284-9D92-8E7901A5D585}"/>
                </a:ext>
              </a:extLst>
            </p:cNvPr>
            <p:cNvSpPr txBox="1"/>
            <p:nvPr/>
          </p:nvSpPr>
          <p:spPr>
            <a:xfrm>
              <a:off x="6511414" y="1026899"/>
              <a:ext cx="22712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increased POC flux at bed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26365D-023B-4E71-9AB6-12AA221279A9}"/>
              </a:ext>
            </a:extLst>
          </p:cNvPr>
          <p:cNvGrpSpPr/>
          <p:nvPr/>
        </p:nvGrpSpPr>
        <p:grpSpPr>
          <a:xfrm>
            <a:off x="3185606" y="3223463"/>
            <a:ext cx="2732627" cy="2306822"/>
            <a:chOff x="3199809" y="3728064"/>
            <a:chExt cx="2732627" cy="2306822"/>
          </a:xfrm>
        </p:grpSpPr>
        <p:pic>
          <p:nvPicPr>
            <p:cNvPr id="29" name="Picture 3" descr="E:\Presentations\2018-11-FVCOM-workshop\Lymbay-figures\figures\anim\tapas_v0\Y2_c\cycle1\Y2_c3Farms_1-3-baseline-divided-by-baseline_Anomaly-ratio_2005-2006-level-full-column.png">
              <a:extLst>
                <a:ext uri="{FF2B5EF4-FFF2-40B4-BE49-F238E27FC236}">
                  <a16:creationId xmlns:a16="http://schemas.microsoft.com/office/drawing/2014/main" id="{709A0ABA-814A-49D7-8491-DA4071A9F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8" r="5903" b="17890"/>
            <a:stretch/>
          </p:blipFill>
          <p:spPr bwMode="auto">
            <a:xfrm>
              <a:off x="3199809" y="4005063"/>
              <a:ext cx="2732627" cy="202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CE3112-30F6-4BB0-827E-5ADDEA0E1E25}"/>
                </a:ext>
              </a:extLst>
            </p:cNvPr>
            <p:cNvSpPr txBox="1"/>
            <p:nvPr/>
          </p:nvSpPr>
          <p:spPr>
            <a:xfrm>
              <a:off x="3275857" y="3728064"/>
              <a:ext cx="2304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increase in benthic fauna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AF978F-B5FF-460C-849D-C5A53593C170}"/>
              </a:ext>
            </a:extLst>
          </p:cNvPr>
          <p:cNvGrpSpPr/>
          <p:nvPr/>
        </p:nvGrpSpPr>
        <p:grpSpPr>
          <a:xfrm>
            <a:off x="6342240" y="3223463"/>
            <a:ext cx="2757621" cy="2729624"/>
            <a:chOff x="6076373" y="3706233"/>
            <a:chExt cx="2757621" cy="2729624"/>
          </a:xfrm>
        </p:grpSpPr>
        <p:pic>
          <p:nvPicPr>
            <p:cNvPr id="30" name="Picture 5" descr="E:\Presentations\2018-11-FVCOM-workshop\Lymbay-figures\figures\anim\tapas_v0\G2_o\cycle1\G2_o3Farms_1-3-baseline-divided-by-baseline_Anomaly-ratio_2005-2006-level-full-column.png">
              <a:extLst>
                <a:ext uri="{FF2B5EF4-FFF2-40B4-BE49-F238E27FC236}">
                  <a16:creationId xmlns:a16="http://schemas.microsoft.com/office/drawing/2014/main" id="{F7008576-9C93-4956-90BD-E593D7AB8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85" r="5726"/>
            <a:stretch/>
          </p:blipFill>
          <p:spPr bwMode="auto">
            <a:xfrm>
              <a:off x="6076373" y="3989439"/>
              <a:ext cx="2757621" cy="244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75E6C2-0547-4729-99EE-C091D4ACCBEC}"/>
                </a:ext>
              </a:extLst>
            </p:cNvPr>
            <p:cNvSpPr txBox="1"/>
            <p:nvPr/>
          </p:nvSpPr>
          <p:spPr>
            <a:xfrm>
              <a:off x="6164827" y="3706233"/>
              <a:ext cx="2308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decrease in pore water oxygen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D279-02A1-4D98-9707-71E8FD71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24" y="5662537"/>
            <a:ext cx="808476" cy="12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6F6A6D4-E392-405F-B902-8B30DCB2E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54" y="6058203"/>
            <a:ext cx="1809075" cy="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23521B-2377-4AB7-A4A9-2396FD91F66F}"/>
              </a:ext>
            </a:extLst>
          </p:cNvPr>
          <p:cNvSpPr txBox="1"/>
          <p:nvPr/>
        </p:nvSpPr>
        <p:spPr>
          <a:xfrm>
            <a:off x="6660932" y="6362164"/>
            <a:ext cx="134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Ricardo Torres</a:t>
            </a:r>
          </a:p>
          <a:p>
            <a:r>
              <a:rPr lang="nl-NL" sz="1400" dirty="0">
                <a:hlinkClick r:id="rId9"/>
              </a:rPr>
              <a:t>rito@pml.ac.uk</a:t>
            </a:r>
            <a:r>
              <a:rPr lang="nl-NL" sz="1400" dirty="0"/>
              <a:t> </a:t>
            </a:r>
            <a:endParaRPr lang="en-GB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7E71EF-E35F-48AB-92B6-E1663DABE1F0}"/>
              </a:ext>
            </a:extLst>
          </p:cNvPr>
          <p:cNvSpPr/>
          <p:nvPr/>
        </p:nvSpPr>
        <p:spPr>
          <a:xfrm>
            <a:off x="251520" y="14326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D243EB-4727-4C4F-93B3-2B78FC0E4179}"/>
              </a:ext>
            </a:extLst>
          </p:cNvPr>
          <p:cNvSpPr/>
          <p:nvPr/>
        </p:nvSpPr>
        <p:spPr>
          <a:xfrm>
            <a:off x="64528" y="15233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7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- seagrass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42601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43508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2F63C1-0B05-474A-8C1D-A575DC1B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138" y="777230"/>
            <a:ext cx="434999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92AC48-8FCA-46A8-A598-5A67077DA7A6}"/>
              </a:ext>
            </a:extLst>
          </p:cNvPr>
          <p:cNvSpPr txBox="1"/>
          <p:nvPr/>
        </p:nvSpPr>
        <p:spPr>
          <a:xfrm>
            <a:off x="0" y="655022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Baird et al 2016 </a:t>
            </a:r>
            <a:r>
              <a:rPr lang="en-GB" sz="1400" dirty="0" err="1"/>
              <a:t>Ecol</a:t>
            </a:r>
            <a:r>
              <a:rPr lang="en-GB" sz="1400" dirty="0"/>
              <a:t> Mod</a:t>
            </a:r>
          </a:p>
        </p:txBody>
      </p:sp>
      <p:pic>
        <p:nvPicPr>
          <p:cNvPr id="21" name="Picture 2" descr="Image result for seagrass">
            <a:extLst>
              <a:ext uri="{FF2B5EF4-FFF2-40B4-BE49-F238E27FC236}">
                <a16:creationId xmlns:a16="http://schemas.microsoft.com/office/drawing/2014/main" id="{A6FA28B9-5B9F-4754-9F1C-56541DBC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50159"/>
            <a:ext cx="2229589" cy="14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C0A313-87DB-4CBD-8AF9-1DE0C2EAD7A0}"/>
              </a:ext>
            </a:extLst>
          </p:cNvPr>
          <p:cNvSpPr txBox="1"/>
          <p:nvPr/>
        </p:nvSpPr>
        <p:spPr>
          <a:xfrm>
            <a:off x="2991529" y="4997027"/>
            <a:ext cx="2864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Applications: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coastal carbon budgets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erosion/coastal defence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eutrophication indicators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31A295E-383E-44E3-A517-23443DF4B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9"/>
          <a:stretch/>
        </p:blipFill>
        <p:spPr bwMode="auto">
          <a:xfrm>
            <a:off x="7929593" y="5537927"/>
            <a:ext cx="1221402" cy="13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E140A65A-E831-4501-9D85-3E9A5AFD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65" y="5767208"/>
            <a:ext cx="1692124" cy="5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BAD5CD-08C7-442F-A1F2-EB97AA163EA1}"/>
              </a:ext>
            </a:extLst>
          </p:cNvPr>
          <p:cNvSpPr txBox="1"/>
          <p:nvPr/>
        </p:nvSpPr>
        <p:spPr>
          <a:xfrm>
            <a:off x="6126659" y="6294931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Matthew Adams</a:t>
            </a:r>
          </a:p>
          <a:p>
            <a:r>
              <a:rPr lang="en-GB" sz="1400" dirty="0">
                <a:hlinkClick r:id="rId7"/>
              </a:rPr>
              <a:t>m.adams5@uq.edu.au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3031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seaweed/seagrass distribution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42601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43508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454BD8AE-6EA7-45EB-BA08-45F3E6CA0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5752"/>
          <a:stretch/>
        </p:blipFill>
        <p:spPr bwMode="auto">
          <a:xfrm>
            <a:off x="7105349" y="6035225"/>
            <a:ext cx="2012674" cy="7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3B7DBE-9CB9-42DD-87C8-FDAE92603F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6" y="1021373"/>
            <a:ext cx="1497874" cy="11244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DC7A2F5-1828-46E3-9791-1B35EECABDB5}"/>
              </a:ext>
            </a:extLst>
          </p:cNvPr>
          <p:cNvSpPr txBox="1"/>
          <p:nvPr/>
        </p:nvSpPr>
        <p:spPr>
          <a:xfrm>
            <a:off x="3433654" y="1837353"/>
            <a:ext cx="802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Zostera</a:t>
            </a:r>
            <a:endParaRPr lang="en-GB" sz="1600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7178" name="Group 7177">
            <a:extLst>
              <a:ext uri="{FF2B5EF4-FFF2-40B4-BE49-F238E27FC236}">
                <a16:creationId xmlns:a16="http://schemas.microsoft.com/office/drawing/2014/main" id="{04306CDB-2FCD-42B7-BC0E-E229E705F138}"/>
              </a:ext>
            </a:extLst>
          </p:cNvPr>
          <p:cNvGrpSpPr/>
          <p:nvPr/>
        </p:nvGrpSpPr>
        <p:grpSpPr>
          <a:xfrm>
            <a:off x="5410512" y="5215298"/>
            <a:ext cx="1527197" cy="1146416"/>
            <a:chOff x="3112253" y="5003529"/>
            <a:chExt cx="1527197" cy="114641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920980-7740-4077-A415-1B71D99DC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253" y="5003529"/>
              <a:ext cx="1527197" cy="114641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49419B-AEC3-4216-8846-476DF2DA1ACA}"/>
                </a:ext>
              </a:extLst>
            </p:cNvPr>
            <p:cNvSpPr txBox="1"/>
            <p:nvPr/>
          </p:nvSpPr>
          <p:spPr>
            <a:xfrm>
              <a:off x="3374174" y="5811391"/>
              <a:ext cx="9884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Posidonia</a:t>
              </a:r>
              <a:endParaRPr lang="en-GB" sz="16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9941D9AF-830C-4812-8C83-9660085BEF71}"/>
              </a:ext>
            </a:extLst>
          </p:cNvPr>
          <p:cNvGrpSpPr/>
          <p:nvPr/>
        </p:nvGrpSpPr>
        <p:grpSpPr>
          <a:xfrm>
            <a:off x="3191985" y="4663182"/>
            <a:ext cx="1420685" cy="1100558"/>
            <a:chOff x="3214278" y="3676029"/>
            <a:chExt cx="1420685" cy="110055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807310-BAA6-48A3-82D4-F1B5E021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278" y="3676029"/>
              <a:ext cx="1420685" cy="110055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9CB562-0D8D-4BA1-98AE-3B299584B93D}"/>
                </a:ext>
              </a:extLst>
            </p:cNvPr>
            <p:cNvSpPr txBox="1"/>
            <p:nvPr/>
          </p:nvSpPr>
          <p:spPr>
            <a:xfrm>
              <a:off x="3359395" y="443583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1" dirty="0" err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Cystoseira</a:t>
              </a:r>
              <a:endParaRPr lang="en-GB" sz="16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7D39CC-43A8-49A3-B48D-54587D9F8EA3}"/>
              </a:ext>
            </a:extLst>
          </p:cNvPr>
          <p:cNvGrpSpPr/>
          <p:nvPr/>
        </p:nvGrpSpPr>
        <p:grpSpPr>
          <a:xfrm>
            <a:off x="5046054" y="2281665"/>
            <a:ext cx="3669151" cy="2721864"/>
            <a:chOff x="2430046" y="3645787"/>
            <a:chExt cx="4283908" cy="3177906"/>
          </a:xfrm>
        </p:grpSpPr>
        <p:pic>
          <p:nvPicPr>
            <p:cNvPr id="48" name="Picture 4" descr="Image result for european seas bathymetry">
              <a:extLst>
                <a:ext uri="{FF2B5EF4-FFF2-40B4-BE49-F238E27FC236}">
                  <a16:creationId xmlns:a16="http://schemas.microsoft.com/office/drawing/2014/main" id="{91CC2509-F01C-494D-8842-D95E446DF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9" t="38605" r="19681" b="2252"/>
            <a:stretch/>
          </p:blipFill>
          <p:spPr bwMode="auto">
            <a:xfrm>
              <a:off x="2430046" y="3645787"/>
              <a:ext cx="4283908" cy="31779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E2FE73-7F20-4BA8-BCBA-B523E6648967}"/>
                </a:ext>
              </a:extLst>
            </p:cNvPr>
            <p:cNvSpPr/>
            <p:nvPr/>
          </p:nvSpPr>
          <p:spPr>
            <a:xfrm>
              <a:off x="3175915" y="5534543"/>
              <a:ext cx="381479" cy="470761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4C7D39-FE78-4031-B6A0-927D5B37B4B2}"/>
                </a:ext>
              </a:extLst>
            </p:cNvPr>
            <p:cNvSpPr/>
            <p:nvPr/>
          </p:nvSpPr>
          <p:spPr>
            <a:xfrm>
              <a:off x="4834371" y="4290701"/>
              <a:ext cx="497537" cy="327344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925AEF-F1AA-48E6-9E45-A0A018B309CF}"/>
                </a:ext>
              </a:extLst>
            </p:cNvPr>
            <p:cNvSpPr/>
            <p:nvPr/>
          </p:nvSpPr>
          <p:spPr>
            <a:xfrm>
              <a:off x="5014713" y="5534543"/>
              <a:ext cx="144017" cy="248768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933170-1D21-4C1F-AAD5-B54FF3A5D494}"/>
                </a:ext>
              </a:extLst>
            </p:cNvPr>
            <p:cNvSpPr/>
            <p:nvPr/>
          </p:nvSpPr>
          <p:spPr>
            <a:xfrm>
              <a:off x="3452324" y="4152497"/>
              <a:ext cx="442255" cy="931095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E6DADF9-39DA-44B8-A59F-8A4CC80F2625}"/>
              </a:ext>
            </a:extLst>
          </p:cNvPr>
          <p:cNvGrpSpPr/>
          <p:nvPr/>
        </p:nvGrpSpPr>
        <p:grpSpPr>
          <a:xfrm>
            <a:off x="3068786" y="2886233"/>
            <a:ext cx="1503214" cy="1162547"/>
            <a:chOff x="3068786" y="2323838"/>
            <a:chExt cx="1503214" cy="116254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D9B056A-68A6-4119-9022-9821B365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786" y="2323838"/>
              <a:ext cx="1503214" cy="112440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2675DD-D7C1-4AA2-80BB-5C163904297C}"/>
                </a:ext>
              </a:extLst>
            </p:cNvPr>
            <p:cNvSpPr txBox="1"/>
            <p:nvPr/>
          </p:nvSpPr>
          <p:spPr>
            <a:xfrm>
              <a:off x="3270876" y="2901610"/>
              <a:ext cx="1091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Saccharina</a:t>
              </a:r>
            </a:p>
            <a:p>
              <a:pPr algn="ctr"/>
              <a:r>
                <a:rPr lang="en-GB" sz="1600" i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Laminaria</a:t>
              </a:r>
              <a:endParaRPr lang="en-GB" sz="16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82A404-1016-44C4-819E-F1CD16CCCC16}"/>
              </a:ext>
            </a:extLst>
          </p:cNvPr>
          <p:cNvCxnSpPr>
            <a:stCxn id="34" idx="3"/>
            <a:endCxn id="50" idx="1"/>
          </p:cNvCxnSpPr>
          <p:nvPr/>
        </p:nvCxnSpPr>
        <p:spPr>
          <a:xfrm>
            <a:off x="4572000" y="1583575"/>
            <a:ext cx="2533349" cy="13906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E67270-7871-412C-9BC6-C7C28D279393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72000" y="1583575"/>
            <a:ext cx="1349631" cy="1530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815B63-13A1-40C4-8F24-05485BC3F7C9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572000" y="3114400"/>
            <a:ext cx="1349631" cy="334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221387-B065-4E32-946A-82919526C462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4572000" y="3448435"/>
            <a:ext cx="1112888" cy="652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CA20D7-4D8E-4607-B2E0-4F6A6F0EB6EC}"/>
              </a:ext>
            </a:extLst>
          </p:cNvPr>
          <p:cNvCxnSpPr>
            <a:cxnSpLocks/>
            <a:stCxn id="36" idx="0"/>
            <a:endCxn id="51" idx="1"/>
          </p:cNvCxnSpPr>
          <p:nvPr/>
        </p:nvCxnSpPr>
        <p:spPr>
          <a:xfrm flipV="1">
            <a:off x="6174111" y="4005912"/>
            <a:ext cx="1085701" cy="1209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1E3FFBC-8563-4A3D-9374-8AB3C189CEBC}"/>
              </a:ext>
            </a:extLst>
          </p:cNvPr>
          <p:cNvCxnSpPr>
            <a:cxnSpLocks/>
            <a:stCxn id="39" idx="3"/>
            <a:endCxn id="49" idx="1"/>
          </p:cNvCxnSpPr>
          <p:nvPr/>
        </p:nvCxnSpPr>
        <p:spPr>
          <a:xfrm flipV="1">
            <a:off x="4612670" y="4100980"/>
            <a:ext cx="1072218" cy="111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77E67F-C2E1-4D76-B5FA-93BB9B16D150}"/>
              </a:ext>
            </a:extLst>
          </p:cNvPr>
          <p:cNvCxnSpPr>
            <a:cxnSpLocks/>
            <a:stCxn id="39" idx="3"/>
            <a:endCxn id="51" idx="1"/>
          </p:cNvCxnSpPr>
          <p:nvPr/>
        </p:nvCxnSpPr>
        <p:spPr>
          <a:xfrm flipV="1">
            <a:off x="4612670" y="4005912"/>
            <a:ext cx="2647142" cy="1207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99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seaweed/seagrass distribution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4260142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4350802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BDB32E-FAA6-4DA2-88A0-DBC6F9AD2DB7}"/>
              </a:ext>
            </a:extLst>
          </p:cNvPr>
          <p:cNvGrpSpPr/>
          <p:nvPr/>
        </p:nvGrpSpPr>
        <p:grpSpPr>
          <a:xfrm>
            <a:off x="2841591" y="1930101"/>
            <a:ext cx="6133241" cy="3461124"/>
            <a:chOff x="3273639" y="1033422"/>
            <a:chExt cx="6133241" cy="34611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E0170F-2D63-4F05-9288-189657744A9A}"/>
                </a:ext>
              </a:extLst>
            </p:cNvPr>
            <p:cNvSpPr/>
            <p:nvPr/>
          </p:nvSpPr>
          <p:spPr>
            <a:xfrm>
              <a:off x="6623933" y="1033422"/>
              <a:ext cx="2782947" cy="3423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machine learning</a:t>
              </a:r>
            </a:p>
            <a:p>
              <a:r>
                <a:rPr lang="en-GB" sz="1200" b="1" dirty="0">
                  <a:solidFill>
                    <a:schemeClr val="tx1"/>
                  </a:solidFill>
                </a:rPr>
                <a:t>Start</a:t>
              </a:r>
              <a:r>
                <a:rPr lang="en-GB" sz="1200" dirty="0">
                  <a:solidFill>
                    <a:schemeClr val="tx1"/>
                  </a:solidFill>
                </a:rPr>
                <a:t>: artificial neural networks [Python] used previously to predict e.g. river flow/concentration</a:t>
              </a:r>
            </a:p>
            <a:p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21D971-25CD-4961-823B-58DC339B0540}"/>
                </a:ext>
              </a:extLst>
            </p:cNvPr>
            <p:cNvSpPr/>
            <p:nvPr/>
          </p:nvSpPr>
          <p:spPr>
            <a:xfrm>
              <a:off x="6681663" y="2110712"/>
              <a:ext cx="2682479" cy="22931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BBE022-AFCD-4F8C-94B1-82CC918FD445}"/>
                </a:ext>
              </a:extLst>
            </p:cNvPr>
            <p:cNvSpPr/>
            <p:nvPr/>
          </p:nvSpPr>
          <p:spPr>
            <a:xfrm>
              <a:off x="3419872" y="1033422"/>
              <a:ext cx="2993406" cy="34231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process-based model in Python-FABM</a:t>
              </a:r>
            </a:p>
            <a:p>
              <a:pPr>
                <a:spcBef>
                  <a:spcPct val="20000"/>
                </a:spcBef>
                <a:buClr>
                  <a:schemeClr val="hlink"/>
                </a:buClr>
                <a:buSzPct val="100000"/>
                <a:defRPr/>
              </a:pPr>
              <a:r>
                <a:rPr lang="en-AU" sz="1200" b="1" dirty="0">
                  <a:solidFill>
                    <a:schemeClr val="tx1"/>
                  </a:solidFill>
                </a:rPr>
                <a:t>Start</a:t>
              </a:r>
              <a:r>
                <a:rPr lang="en-AU" sz="1200" dirty="0">
                  <a:solidFill>
                    <a:schemeClr val="tx1"/>
                  </a:solidFill>
                </a:rPr>
                <a:t>: seagrass model (Baird et al. 2016</a:t>
              </a:r>
              <a:r>
                <a:rPr lang="en-GB" sz="1200" dirty="0">
                  <a:solidFill>
                    <a:schemeClr val="tx1"/>
                  </a:solidFill>
                </a:rPr>
                <a:t>)</a:t>
              </a:r>
            </a:p>
            <a:p>
              <a:pPr>
                <a:spcBef>
                  <a:spcPct val="20000"/>
                </a:spcBef>
                <a:buClr>
                  <a:schemeClr val="hlink"/>
                </a:buClr>
                <a:buSzPct val="100000"/>
                <a:defRPr/>
              </a:pPr>
              <a:r>
                <a:rPr lang="en-AU" sz="1200" dirty="0">
                  <a:solidFill>
                    <a:schemeClr val="tx1"/>
                  </a:solidFill>
                </a:rPr>
                <a:t>To be generalized to seaweeds (e.g., allow nutrient uptake by above-ground biomass)</a:t>
              </a:r>
            </a:p>
            <a:p>
              <a:pPr algn="ctr"/>
              <a:endParaRPr lang="en-GB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42F116-59F7-4057-BC92-83A90A85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614" y="2024120"/>
              <a:ext cx="2189089" cy="2137997"/>
            </a:xfrm>
            <a:prstGeom prst="rect">
              <a:avLst/>
            </a:prstGeom>
            <a:noFill/>
            <a:ln w="28575">
              <a:solidFill>
                <a:srgbClr val="385D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5B85D8-23B6-4785-AF43-FE1CE0646DF8}"/>
                </a:ext>
              </a:extLst>
            </p:cNvPr>
            <p:cNvSpPr txBox="1"/>
            <p:nvPr/>
          </p:nvSpPr>
          <p:spPr>
            <a:xfrm>
              <a:off x="3273639" y="4232936"/>
              <a:ext cx="32858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temperature response, light capture, nutrient uptake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AA2969-2771-472F-9EC1-F55DD5E49185}"/>
                </a:ext>
              </a:extLst>
            </p:cNvPr>
            <p:cNvGrpSpPr/>
            <p:nvPr/>
          </p:nvGrpSpPr>
          <p:grpSpPr>
            <a:xfrm>
              <a:off x="6708120" y="2179887"/>
              <a:ext cx="2533869" cy="2154960"/>
              <a:chOff x="4615105" y="3560500"/>
              <a:chExt cx="3464608" cy="294651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12E759E-56BF-4770-8D5C-919BF008A3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226" t="24828" r="24013" b="24828"/>
              <a:stretch/>
            </p:blipFill>
            <p:spPr>
              <a:xfrm>
                <a:off x="4839999" y="3560500"/>
                <a:ext cx="3239714" cy="294651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692BD-6135-4511-9D83-53B5E5663352}"/>
                  </a:ext>
                </a:extLst>
              </p:cNvPr>
              <p:cNvSpPr txBox="1"/>
              <p:nvPr/>
            </p:nvSpPr>
            <p:spPr>
              <a:xfrm>
                <a:off x="4627601" y="3683849"/>
                <a:ext cx="861132" cy="4208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potential</a:t>
                </a:r>
              </a:p>
              <a:p>
                <a:pPr algn="ctr"/>
                <a:r>
                  <a:rPr lang="en-GB" sz="700" dirty="0"/>
                  <a:t>biomass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A9DE35-1126-4119-86BA-181EF8FB6822}"/>
                  </a:ext>
                </a:extLst>
              </p:cNvPr>
              <p:cNvSpPr txBox="1"/>
              <p:nvPr/>
            </p:nvSpPr>
            <p:spPr>
              <a:xfrm>
                <a:off x="4615105" y="4080077"/>
                <a:ext cx="861134" cy="5681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annual mean</a:t>
                </a:r>
              </a:p>
              <a:p>
                <a:pPr algn="ctr"/>
                <a:r>
                  <a:rPr lang="en-GB" sz="700" dirty="0"/>
                  <a:t>production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465543-309F-4252-B5A1-4CA2E091FD14}"/>
                  </a:ext>
                </a:extLst>
              </p:cNvPr>
              <p:cNvSpPr txBox="1"/>
              <p:nvPr/>
            </p:nvSpPr>
            <p:spPr>
              <a:xfrm>
                <a:off x="4615105" y="4456887"/>
                <a:ext cx="873628" cy="5681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annual mean</a:t>
                </a:r>
              </a:p>
              <a:p>
                <a:pPr algn="ctr"/>
                <a:r>
                  <a:rPr lang="en-GB" sz="700" dirty="0"/>
                  <a:t>respiration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D085E1-5B94-4E7C-A6D6-40FFF1064CB4}"/>
                  </a:ext>
                </a:extLst>
              </p:cNvPr>
              <p:cNvSpPr txBox="1"/>
              <p:nvPr/>
            </p:nvSpPr>
            <p:spPr>
              <a:xfrm>
                <a:off x="4642758" y="5278221"/>
                <a:ext cx="845974" cy="4208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wave</a:t>
                </a:r>
              </a:p>
              <a:p>
                <a:pPr algn="ctr"/>
                <a:r>
                  <a:rPr lang="en-GB" sz="700" dirty="0"/>
                  <a:t>exposure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4193B6-B82D-4684-A62F-FEDC9D420884}"/>
                  </a:ext>
                </a:extLst>
              </p:cNvPr>
              <p:cNvSpPr txBox="1"/>
              <p:nvPr/>
            </p:nvSpPr>
            <p:spPr>
              <a:xfrm>
                <a:off x="4642758" y="5805231"/>
                <a:ext cx="845974" cy="273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salinity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A09876-068F-464D-8760-73F6E74E9597}"/>
                  </a:ext>
                </a:extLst>
              </p:cNvPr>
              <p:cNvSpPr txBox="1"/>
              <p:nvPr/>
            </p:nvSpPr>
            <p:spPr>
              <a:xfrm>
                <a:off x="4655780" y="6221387"/>
                <a:ext cx="820457" cy="273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/>
                  <a:t>…</a:t>
                </a:r>
              </a:p>
            </p:txBody>
          </p:sp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731D392-56E6-4550-B76D-55ACC5F67C63}"/>
                </a:ext>
              </a:extLst>
            </p:cNvPr>
            <p:cNvSpPr/>
            <p:nvPr/>
          </p:nvSpPr>
          <p:spPr>
            <a:xfrm>
              <a:off x="6113702" y="2861245"/>
              <a:ext cx="676352" cy="26331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691A1C7-C654-4CE4-9D29-76ACDF6C1D0E}"/>
                </a:ext>
              </a:extLst>
            </p:cNvPr>
            <p:cNvSpPr/>
            <p:nvPr/>
          </p:nvSpPr>
          <p:spPr>
            <a:xfrm>
              <a:off x="6113702" y="2580726"/>
              <a:ext cx="676352" cy="26331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6ED320BD-D494-488A-B9F4-26FCE29097E4}"/>
                </a:ext>
              </a:extLst>
            </p:cNvPr>
            <p:cNvSpPr/>
            <p:nvPr/>
          </p:nvSpPr>
          <p:spPr>
            <a:xfrm>
              <a:off x="6113702" y="2289788"/>
              <a:ext cx="676352" cy="26331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52805D-A4AA-4746-AD5E-424D7F139B0F}"/>
                </a:ext>
              </a:extLst>
            </p:cNvPr>
            <p:cNvSpPr txBox="1"/>
            <p:nvPr/>
          </p:nvSpPr>
          <p:spPr>
            <a:xfrm>
              <a:off x="8805560" y="3030759"/>
              <a:ext cx="5293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800" dirty="0"/>
                <a:t>biomass</a:t>
              </a:r>
            </a:p>
          </p:txBody>
        </p:sp>
      </p:grpSp>
      <p:pic>
        <p:nvPicPr>
          <p:cNvPr id="41" name="Picture 4" descr="See the source image">
            <a:extLst>
              <a:ext uri="{FF2B5EF4-FFF2-40B4-BE49-F238E27FC236}">
                <a16:creationId xmlns:a16="http://schemas.microsoft.com/office/drawing/2014/main" id="{3B3B037A-A675-457D-96BB-CFE49AF1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5752"/>
          <a:stretch/>
        </p:blipFill>
        <p:spPr bwMode="auto">
          <a:xfrm>
            <a:off x="7105349" y="6035225"/>
            <a:ext cx="2012674" cy="7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0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>
            <a:normAutofit/>
          </a:bodyPr>
          <a:lstStyle/>
          <a:p>
            <a:r>
              <a:rPr lang="en-GB" dirty="0"/>
              <a:t>Aquatic modelling needs flexibility: analysis needs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5593" y="4009861"/>
            <a:ext cx="2031325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 water columns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9017" y="5544851"/>
            <a:ext cx="1364476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 models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76056" y="1743786"/>
            <a:ext cx="239039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unstructured grids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04296" y="3205855"/>
            <a:ext cx="213391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structured grids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559" y="5003092"/>
            <a:ext cx="2929007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Markov Chain Monte Carlo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29847" y="1527762"/>
            <a:ext cx="122341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23435" y="4308026"/>
            <a:ext cx="1236236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calibration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91375" y="2917894"/>
            <a:ext cx="1300356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2303" y="2222828"/>
            <a:ext cx="201850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sensitivity studies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7701" y="3612960"/>
            <a:ext cx="190770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assimilation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59178" y="5698159"/>
            <a:ext cx="2364750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parameter space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0" y="1268827"/>
            <a:ext cx="9144000" cy="50500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0" y="1259358"/>
            <a:ext cx="899592" cy="5050020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# runs</a:t>
            </a:r>
            <a:r>
              <a:rPr kumimoji="0" lang="en-GB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needed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42" name="Isosceles Triangle 41"/>
          <p:cNvSpPr/>
          <p:nvPr/>
        </p:nvSpPr>
        <p:spPr bwMode="auto">
          <a:xfrm rot="10800000">
            <a:off x="8244408" y="1268894"/>
            <a:ext cx="899592" cy="5072574"/>
          </a:xfrm>
          <a:prstGeom prst="triangl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2" charset="-128"/>
              </a:rPr>
              <a:t>  spatial detail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74966" y="84644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45109" y="84644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type of analysis</a:t>
            </a:r>
          </a:p>
        </p:txBody>
      </p:sp>
    </p:spTree>
    <p:extLst>
      <p:ext uri="{BB962C8B-B14F-4D97-AF65-F5344CB8AC3E}">
        <p14:creationId xmlns:p14="http://schemas.microsoft.com/office/powerpoint/2010/main" val="1060939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– spectrally resolved irradiance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sediments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5211399"/>
            <a:ext cx="2520280" cy="451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5275970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66B204-5263-4A91-948D-F31E066D0C0A}"/>
              </a:ext>
            </a:extLst>
          </p:cNvPr>
          <p:cNvSpPr/>
          <p:nvPr/>
        </p:nvSpPr>
        <p:spPr>
          <a:xfrm>
            <a:off x="3081705" y="3284932"/>
            <a:ext cx="4020367" cy="2071627"/>
          </a:xfrm>
          <a:prstGeom prst="rect">
            <a:avLst/>
          </a:prstGeom>
          <a:solidFill>
            <a:srgbClr val="81DEFF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r>
              <a:rPr lang="en-GB" sz="1400" b="1" dirty="0">
                <a:solidFill>
                  <a:schemeClr val="tx1"/>
                </a:solidFill>
              </a:rPr>
              <a:t>3D ocean interior – for every single layer</a:t>
            </a:r>
          </a:p>
          <a:p>
            <a:r>
              <a:rPr lang="en-GB" sz="1200" dirty="0">
                <a:solidFill>
                  <a:schemeClr val="tx1"/>
                </a:solidFill>
              </a:rPr>
              <a:t>absorption &amp; scattering by Inherent Optical Properties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1CDA6F-87C8-4C34-836F-D5BCF650AFF2}"/>
              </a:ext>
            </a:extLst>
          </p:cNvPr>
          <p:cNvSpPr/>
          <p:nvPr/>
        </p:nvSpPr>
        <p:spPr>
          <a:xfrm>
            <a:off x="3098798" y="2737343"/>
            <a:ext cx="3997730" cy="478182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81DEFF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</a:rPr>
              <a:t>ocean surface</a:t>
            </a:r>
          </a:p>
          <a:p>
            <a:r>
              <a:rPr lang="en-GB" sz="1200" dirty="0">
                <a:solidFill>
                  <a:schemeClr val="tx1"/>
                </a:solidFill>
              </a:rPr>
              <a:t>reflection &amp; refraction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8A7BCC-A5D4-4A03-AD60-265037D616B1}"/>
              </a:ext>
            </a:extLst>
          </p:cNvPr>
          <p:cNvSpPr/>
          <p:nvPr/>
        </p:nvSpPr>
        <p:spPr>
          <a:xfrm>
            <a:off x="3221872" y="4327590"/>
            <a:ext cx="1518961" cy="205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phytoplankton</a:t>
            </a:r>
            <a:endParaRPr lang="en-GB" sz="1200" baseline="30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2C5B87-93FF-4FEF-A81E-A3496E0ABA1A}"/>
              </a:ext>
            </a:extLst>
          </p:cNvPr>
          <p:cNvSpPr/>
          <p:nvPr/>
        </p:nvSpPr>
        <p:spPr>
          <a:xfrm>
            <a:off x="3221872" y="3770372"/>
            <a:ext cx="1518961" cy="205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detritus</a:t>
            </a:r>
            <a:endParaRPr lang="en-GB" sz="1200" baseline="30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B4A8DF-30F6-4F0E-8DED-BD96530C6060}"/>
              </a:ext>
            </a:extLst>
          </p:cNvPr>
          <p:cNvSpPr/>
          <p:nvPr/>
        </p:nvSpPr>
        <p:spPr>
          <a:xfrm>
            <a:off x="3221872" y="4048981"/>
            <a:ext cx="1518961" cy="205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dissolved organics</a:t>
            </a:r>
            <a:endParaRPr lang="en-GB" sz="1200" baseline="30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8C3582-B0EC-4E93-A44A-457BD98095C7}"/>
              </a:ext>
            </a:extLst>
          </p:cNvPr>
          <p:cNvSpPr/>
          <p:nvPr/>
        </p:nvSpPr>
        <p:spPr>
          <a:xfrm>
            <a:off x="3101720" y="2188534"/>
            <a:ext cx="3997731" cy="478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</a:rPr>
              <a:t>lower atmosphere</a:t>
            </a:r>
          </a:p>
          <a:p>
            <a:r>
              <a:rPr lang="en-GB" sz="1200" dirty="0">
                <a:solidFill>
                  <a:schemeClr val="tx1"/>
                </a:solidFill>
              </a:rPr>
              <a:t>scattering and absorption – Rayleigh, aerosols, clouds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6C7592-FDC8-48E2-9B25-7A8E622A050F}"/>
              </a:ext>
            </a:extLst>
          </p:cNvPr>
          <p:cNvSpPr/>
          <p:nvPr/>
        </p:nvSpPr>
        <p:spPr>
          <a:xfrm>
            <a:off x="3108576" y="1649461"/>
            <a:ext cx="3997731" cy="465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</a:rPr>
              <a:t>upper atmosphere</a:t>
            </a:r>
          </a:p>
          <a:p>
            <a:r>
              <a:rPr lang="en-GB" sz="1200" dirty="0">
                <a:solidFill>
                  <a:schemeClr val="tx1"/>
                </a:solidFill>
              </a:rPr>
              <a:t>absorption by water vapour, ozone, oxygen, carbon dioxide</a:t>
            </a:r>
          </a:p>
        </p:txBody>
      </p:sp>
      <p:sp>
        <p:nvSpPr>
          <p:cNvPr id="36" name="Sun 35">
            <a:extLst>
              <a:ext uri="{FF2B5EF4-FFF2-40B4-BE49-F238E27FC236}">
                <a16:creationId xmlns:a16="http://schemas.microsoft.com/office/drawing/2014/main" id="{4E1D6EEF-0071-428A-8A0A-D518F7A70D04}"/>
              </a:ext>
            </a:extLst>
          </p:cNvPr>
          <p:cNvSpPr/>
          <p:nvPr/>
        </p:nvSpPr>
        <p:spPr>
          <a:xfrm>
            <a:off x="5100585" y="834860"/>
            <a:ext cx="702710" cy="702710"/>
          </a:xfrm>
          <a:prstGeom prst="su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757740-BED8-4778-BBF2-930AF7FE504C}"/>
              </a:ext>
            </a:extLst>
          </p:cNvPr>
          <p:cNvSpPr/>
          <p:nvPr/>
        </p:nvSpPr>
        <p:spPr>
          <a:xfrm>
            <a:off x="3221872" y="4606198"/>
            <a:ext cx="1518961" cy="205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seawater</a:t>
            </a:r>
            <a:endParaRPr lang="en-GB" sz="1200" baseline="30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5F51FC-B933-452B-AAD6-27DE8F07F645}"/>
              </a:ext>
            </a:extLst>
          </p:cNvPr>
          <p:cNvSpPr/>
          <p:nvPr/>
        </p:nvSpPr>
        <p:spPr>
          <a:xfrm>
            <a:off x="4455837" y="4937913"/>
            <a:ext cx="1983186" cy="275616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underwater PAR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B8387B-212D-4FB5-A5C6-1217010F31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5447430" y="1537570"/>
            <a:ext cx="4510" cy="3400343"/>
          </a:xfrm>
          <a:prstGeom prst="straightConnector1">
            <a:avLst/>
          </a:prstGeom>
          <a:ln w="28575">
            <a:solidFill>
              <a:srgbClr val="FFFF00">
                <a:alpha val="74902"/>
              </a:srgb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D35421-F9BC-4B40-AA0B-9E61593F0495}"/>
              </a:ext>
            </a:extLst>
          </p:cNvPr>
          <p:cNvGrpSpPr/>
          <p:nvPr/>
        </p:nvGrpSpPr>
        <p:grpSpPr>
          <a:xfrm>
            <a:off x="5108424" y="4029489"/>
            <a:ext cx="1721703" cy="541636"/>
            <a:chOff x="5198534" y="4844412"/>
            <a:chExt cx="1461698" cy="6156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B27C07-13AE-475E-86AF-2BDA14BA5423}"/>
                </a:ext>
              </a:extLst>
            </p:cNvPr>
            <p:cNvSpPr/>
            <p:nvPr/>
          </p:nvSpPr>
          <p:spPr>
            <a:xfrm>
              <a:off x="5198534" y="5171997"/>
              <a:ext cx="1461698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total scattering: </a:t>
              </a:r>
              <a:r>
                <a:rPr lang="en-GB" sz="1200" i="1" dirty="0">
                  <a:solidFill>
                    <a:schemeClr val="tx2">
                      <a:lumMod val="50000"/>
                    </a:schemeClr>
                  </a:solidFill>
                </a:rPr>
                <a:t>b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(</a:t>
              </a:r>
              <a:r>
                <a:rPr lang="el-GR" sz="1200" i="1" dirty="0">
                  <a:solidFill>
                    <a:schemeClr val="tx2">
                      <a:lumMod val="50000"/>
                    </a:schemeClr>
                  </a:solidFill>
                </a:rPr>
                <a:t>λ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)</a:t>
              </a:r>
              <a:endParaRPr lang="en-GB" sz="1200" baseline="30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402D4-FE09-4CAE-A7DB-72DEE6FE8D22}"/>
                </a:ext>
              </a:extLst>
            </p:cNvPr>
            <p:cNvSpPr/>
            <p:nvPr/>
          </p:nvSpPr>
          <p:spPr>
            <a:xfrm>
              <a:off x="5198534" y="4844412"/>
              <a:ext cx="1461698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total absorption: </a:t>
              </a:r>
              <a:r>
                <a:rPr lang="en-GB" sz="1200" i="1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(</a:t>
              </a:r>
              <a:r>
                <a:rPr lang="el-GR" sz="1200" i="1" dirty="0">
                  <a:solidFill>
                    <a:schemeClr val="tx2">
                      <a:lumMod val="50000"/>
                    </a:schemeClr>
                  </a:solidFill>
                </a:rPr>
                <a:t>λ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</a:rPr>
                <a:t>)</a:t>
              </a:r>
              <a:endParaRPr lang="en-GB" sz="1200" baseline="30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Right Brace 42">
            <a:extLst>
              <a:ext uri="{FF2B5EF4-FFF2-40B4-BE49-F238E27FC236}">
                <a16:creationId xmlns:a16="http://schemas.microsoft.com/office/drawing/2014/main" id="{7FDCA82C-E000-4DE7-A5E4-B427585BCE15}"/>
              </a:ext>
            </a:extLst>
          </p:cNvPr>
          <p:cNvSpPr/>
          <p:nvPr/>
        </p:nvSpPr>
        <p:spPr bwMode="auto">
          <a:xfrm>
            <a:off x="4839841" y="3770372"/>
            <a:ext cx="239998" cy="1041144"/>
          </a:xfrm>
          <a:prstGeom prst="rightBrac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2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4FA87A-F512-4EB5-B451-24C4E3C30590}"/>
              </a:ext>
            </a:extLst>
          </p:cNvPr>
          <p:cNvSpPr/>
          <p:nvPr/>
        </p:nvSpPr>
        <p:spPr>
          <a:xfrm>
            <a:off x="7457380" y="4921312"/>
            <a:ext cx="1402828" cy="2900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photosynthesis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9971FD8-93F3-432C-9553-8236D50053F9}"/>
              </a:ext>
            </a:extLst>
          </p:cNvPr>
          <p:cNvSpPr/>
          <p:nvPr/>
        </p:nvSpPr>
        <p:spPr>
          <a:xfrm>
            <a:off x="7490892" y="4006596"/>
            <a:ext cx="1402828" cy="2900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heating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7962AA-B53A-45A8-BFD4-91D77A7B4B9C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6830127" y="4151640"/>
            <a:ext cx="660765" cy="4558"/>
          </a:xfrm>
          <a:prstGeom prst="straightConnector1">
            <a:avLst/>
          </a:prstGeom>
          <a:ln w="28575">
            <a:solidFill>
              <a:schemeClr val="tx2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B58865-71AE-42FF-9ACD-7591A323E565}"/>
              </a:ext>
            </a:extLst>
          </p:cNvPr>
          <p:cNvCxnSpPr>
            <a:cxnSpLocks/>
            <a:stCxn id="38" idx="6"/>
            <a:endCxn id="13" idx="1"/>
          </p:cNvCxnSpPr>
          <p:nvPr/>
        </p:nvCxnSpPr>
        <p:spPr>
          <a:xfrm flipV="1">
            <a:off x="6439023" y="5066356"/>
            <a:ext cx="1018357" cy="9365"/>
          </a:xfrm>
          <a:prstGeom prst="straightConnector1">
            <a:avLst/>
          </a:prstGeom>
          <a:ln w="28575">
            <a:solidFill>
              <a:schemeClr val="tx2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CE3621-A637-4ECA-A461-34AEAFF8EACF}"/>
              </a:ext>
            </a:extLst>
          </p:cNvPr>
          <p:cNvSpPr txBox="1"/>
          <p:nvPr/>
        </p:nvSpPr>
        <p:spPr>
          <a:xfrm>
            <a:off x="3019813" y="5373216"/>
            <a:ext cx="5425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Applications: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photodegradation (UV)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assimilation of satellite data (water leaving irradiance)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0D4360-C26D-402F-9AFC-B463DC6F2EB7}"/>
              </a:ext>
            </a:extLst>
          </p:cNvPr>
          <p:cNvSpPr txBox="1"/>
          <p:nvPr/>
        </p:nvSpPr>
        <p:spPr>
          <a:xfrm>
            <a:off x="0" y="6550223"/>
            <a:ext cx="301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Gregg &amp; Rousseaux 2016 Front Mar Sci</a:t>
            </a:r>
          </a:p>
        </p:txBody>
      </p:sp>
    </p:spTree>
    <p:extLst>
      <p:ext uri="{BB962C8B-B14F-4D97-AF65-F5344CB8AC3E}">
        <p14:creationId xmlns:p14="http://schemas.microsoft.com/office/powerpoint/2010/main" val="313918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EB0D63-F9F7-4578-A0E1-B001047C7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4"/>
          <a:stretch/>
        </p:blipFill>
        <p:spPr>
          <a:xfrm>
            <a:off x="3160291" y="1921468"/>
            <a:ext cx="4148013" cy="3547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Component models – spectrally resolved irradiance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sediments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5211399"/>
            <a:ext cx="2520280" cy="451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5275970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0D4360-C26D-402F-9AFC-B463DC6F2EB7}"/>
              </a:ext>
            </a:extLst>
          </p:cNvPr>
          <p:cNvSpPr txBox="1"/>
          <p:nvPr/>
        </p:nvSpPr>
        <p:spPr>
          <a:xfrm>
            <a:off x="0" y="6550223"/>
            <a:ext cx="301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Gregg &amp; Rousseaux 2016 Front Mar Sci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13512-9430-4E73-A209-D8EF4DAB6548}"/>
              </a:ext>
            </a:extLst>
          </p:cNvPr>
          <p:cNvSpPr txBox="1"/>
          <p:nvPr/>
        </p:nvSpPr>
        <p:spPr>
          <a:xfrm>
            <a:off x="3275856" y="118030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from light (FABM) to NEMO temperature improves bloom timing:</a:t>
            </a:r>
          </a:p>
        </p:txBody>
      </p:sp>
      <p:pic>
        <p:nvPicPr>
          <p:cNvPr id="21" name="Picture 4" descr="See the source image">
            <a:extLst>
              <a:ext uri="{FF2B5EF4-FFF2-40B4-BE49-F238E27FC236}">
                <a16:creationId xmlns:a16="http://schemas.microsoft.com/office/drawing/2014/main" id="{16130B65-A3DA-49AE-930F-0719AA45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54" y="6058203"/>
            <a:ext cx="1809075" cy="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0C8B35-288C-45D0-ADFD-36CC009108F6}"/>
              </a:ext>
            </a:extLst>
          </p:cNvPr>
          <p:cNvSpPr txBox="1"/>
          <p:nvPr/>
        </p:nvSpPr>
        <p:spPr>
          <a:xfrm>
            <a:off x="6660932" y="6362164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Jozef Skákala</a:t>
            </a:r>
          </a:p>
          <a:p>
            <a:r>
              <a:rPr lang="nl-NL" sz="1400" dirty="0">
                <a:hlinkClick r:id="rId5"/>
              </a:rPr>
              <a:t>jos@pml.ac.uk</a:t>
            </a:r>
            <a:r>
              <a:rPr lang="nl-NL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34944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sea lice treatment in fish farms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564146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573212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12174E-81C3-4560-91A9-628EEF13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43117"/>
            <a:ext cx="38957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C9B66-9DFC-43BE-93CB-C52B55E6227F}"/>
              </a:ext>
            </a:extLst>
          </p:cNvPr>
          <p:cNvSpPr txBox="1"/>
          <p:nvPr/>
        </p:nvSpPr>
        <p:spPr>
          <a:xfrm>
            <a:off x="3347864" y="3277442"/>
            <a:ext cx="554461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Salmon farms, </a:t>
            </a:r>
            <a:r>
              <a:rPr lang="en-GB" dirty="0" err="1"/>
              <a:t>Hardangerfjord</a:t>
            </a:r>
            <a:r>
              <a:rPr lang="en-GB" dirty="0"/>
              <a:t> &amp; </a:t>
            </a:r>
            <a:r>
              <a:rPr lang="en-GB" dirty="0" err="1"/>
              <a:t>Øygarden</a:t>
            </a:r>
            <a:r>
              <a:rPr lang="en-GB" dirty="0"/>
              <a:t>, Norway</a:t>
            </a:r>
          </a:p>
          <a:p>
            <a:endParaRPr lang="en-GB" dirty="0"/>
          </a:p>
          <a:p>
            <a:r>
              <a:rPr lang="en-GB" dirty="0"/>
              <a:t>Sea lice treatments in fish cages are potentially harmful to pelagic and benthic ecosystems </a:t>
            </a:r>
          </a:p>
          <a:p>
            <a:endParaRPr lang="en-GB" dirty="0"/>
          </a:p>
          <a:p>
            <a:r>
              <a:rPr lang="en-GB" dirty="0"/>
              <a:t>Environmental impact assessments track the fate of treatment agents. But these are transported in non-standard ways!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Some adsorb to particulate organics [fish waste]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affect water density (feedback to physics)</a:t>
            </a:r>
          </a:p>
        </p:txBody>
      </p:sp>
    </p:spTree>
    <p:extLst>
      <p:ext uri="{BB962C8B-B14F-4D97-AF65-F5344CB8AC3E}">
        <p14:creationId xmlns:p14="http://schemas.microsoft.com/office/powerpoint/2010/main" val="181076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sea lice treatment in fish farms</a:t>
            </a:r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5A129374-5B1B-49AA-B3A8-71E5AB969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5980" y="857853"/>
            <a:ext cx="3507823" cy="350782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564146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573212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A26EB-F782-41B9-83C7-C87F0DF4DB8A}"/>
              </a:ext>
            </a:extLst>
          </p:cNvPr>
          <p:cNvSpPr txBox="1"/>
          <p:nvPr/>
        </p:nvSpPr>
        <p:spPr>
          <a:xfrm>
            <a:off x="2843808" y="4353190"/>
            <a:ext cx="4933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600" dirty="0">
                <a:latin typeface="+mn-lt"/>
                <a:ea typeface="ＭＳ Ｐゴシック" charset="0"/>
              </a:rPr>
              <a:t>Hydrogen peroxide is denser than water, and the mixture used for de-</a:t>
            </a:r>
            <a:r>
              <a:rPr lang="en-GB" sz="1600" dirty="0" err="1">
                <a:latin typeface="+mn-lt"/>
                <a:ea typeface="ＭＳ Ｐゴシック" charset="0"/>
              </a:rPr>
              <a:t>licing</a:t>
            </a:r>
            <a:r>
              <a:rPr lang="en-GB" sz="1600" dirty="0">
                <a:latin typeface="+mn-lt"/>
                <a:ea typeface="ＭＳ Ｐゴシック" charset="0"/>
              </a:rPr>
              <a:t> will be ~2 </a:t>
            </a:r>
            <a:r>
              <a:rPr lang="en-GB" sz="1600" dirty="0">
                <a:latin typeface="+mn-lt"/>
                <a:ea typeface="ＭＳ Ｐゴシック" charset="0"/>
                <a:cs typeface="Calibri" panose="020F0502020204030204" pitchFamily="34" charset="0"/>
              </a:rPr>
              <a:t>‰ denser than surrounding water. In a homogeneous water column it will sink to 100 m in ~ 7 - 8 minutes. </a:t>
            </a:r>
          </a:p>
          <a:p>
            <a:pPr>
              <a:defRPr/>
            </a:pPr>
            <a:endParaRPr lang="en-GB" sz="1600" dirty="0">
              <a:latin typeface="+mn-lt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GB" sz="1600" dirty="0">
                <a:latin typeface="+mn-lt"/>
                <a:ea typeface="ＭＳ Ｐゴシック" charset="0"/>
                <a:cs typeface="Calibri" panose="020F0502020204030204" pitchFamily="34" charset="0"/>
              </a:rPr>
              <a:t>The simulation of a sinking plume of hydrogen peroxide shown here is created with non-hydrostatic FVCOM.</a:t>
            </a:r>
          </a:p>
        </p:txBody>
      </p:sp>
      <p:pic>
        <p:nvPicPr>
          <p:cNvPr id="27" name="Picture 13" descr="aplan_logo_pos.pdf">
            <a:extLst>
              <a:ext uri="{FF2B5EF4-FFF2-40B4-BE49-F238E27FC236}">
                <a16:creationId xmlns:a16="http://schemas.microsoft.com/office/drawing/2014/main" id="{548D0A24-78A7-41A8-9423-C3591DEB17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6097555"/>
            <a:ext cx="136683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Image result for ole anders nost">
            <a:extLst>
              <a:ext uri="{FF2B5EF4-FFF2-40B4-BE49-F238E27FC236}">
                <a16:creationId xmlns:a16="http://schemas.microsoft.com/office/drawing/2014/main" id="{9FF0ECEA-DF4D-495D-901F-C78B4A20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1029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A56EB8-7BD0-48D5-8A59-4BD7F7FED39E}"/>
              </a:ext>
            </a:extLst>
          </p:cNvPr>
          <p:cNvSpPr txBox="1"/>
          <p:nvPr/>
        </p:nvSpPr>
        <p:spPr>
          <a:xfrm>
            <a:off x="6355755" y="6355137"/>
            <a:ext cx="2952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Ole Anders Nøst</a:t>
            </a:r>
          </a:p>
          <a:p>
            <a:r>
              <a:rPr lang="en-GB" sz="1400" dirty="0">
                <a:hlinkClick r:id="rId6"/>
              </a:rPr>
              <a:t>ole.anders.nost@akvaplan.niva.no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68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auoyna16062013">
            <a:hlinkClick r:id="" action="ppaction://media"/>
            <a:extLst>
              <a:ext uri="{FF2B5EF4-FFF2-40B4-BE49-F238E27FC236}">
                <a16:creationId xmlns:a16="http://schemas.microsoft.com/office/drawing/2014/main" id="{A9576E03-C56E-445F-B80C-21D2F3151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0611" y="1211063"/>
            <a:ext cx="4824590" cy="3619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D2BDB-4518-46E0-8E85-A43DECE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Application – sea lice treatment in fish farms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A17F2-04AB-4D43-BF70-7167017B3BB9}"/>
              </a:ext>
            </a:extLst>
          </p:cNvPr>
          <p:cNvSpPr/>
          <p:nvPr/>
        </p:nvSpPr>
        <p:spPr>
          <a:xfrm>
            <a:off x="251520" y="952194"/>
            <a:ext cx="2520280" cy="477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plankton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D7CCA-B3F7-4886-91A0-2B59C4604014}"/>
              </a:ext>
            </a:extLst>
          </p:cNvPr>
          <p:cNvSpPr/>
          <p:nvPr/>
        </p:nvSpPr>
        <p:spPr>
          <a:xfrm>
            <a:off x="251520" y="1429421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ERSEM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32E3F-9C2E-4509-9FC6-033A769D666D}"/>
              </a:ext>
            </a:extLst>
          </p:cNvPr>
          <p:cNvSpPr/>
          <p:nvPr/>
        </p:nvSpPr>
        <p:spPr>
          <a:xfrm>
            <a:off x="251520" y="1906065"/>
            <a:ext cx="2520280" cy="47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D112C-7C7A-4992-A5D9-D34933D8A4CE}"/>
              </a:ext>
            </a:extLst>
          </p:cNvPr>
          <p:cNvSpPr/>
          <p:nvPr/>
        </p:nvSpPr>
        <p:spPr>
          <a:xfrm>
            <a:off x="251520" y="2373088"/>
            <a:ext cx="2520280" cy="477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higher trophic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F8CAE-D524-42C2-9183-C8C338FE6529}"/>
              </a:ext>
            </a:extLst>
          </p:cNvPr>
          <p:cNvSpPr/>
          <p:nvPr/>
        </p:nvSpPr>
        <p:spPr>
          <a:xfrm>
            <a:off x="251520" y="5219985"/>
            <a:ext cx="2520280" cy="477227"/>
          </a:xfrm>
          <a:prstGeom prst="rect">
            <a:avLst/>
          </a:prstGeom>
          <a:solidFill>
            <a:srgbClr val="FFFF00"/>
          </a:solidFill>
          <a:ln>
            <a:solidFill>
              <a:srgbClr val="89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spectral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D386B-72C2-4518-846E-463AF825E36C}"/>
              </a:ext>
            </a:extLst>
          </p:cNvPr>
          <p:cNvSpPr/>
          <p:nvPr/>
        </p:nvSpPr>
        <p:spPr>
          <a:xfrm>
            <a:off x="251520" y="5662537"/>
            <a:ext cx="2520280" cy="4772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ingredient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74947-CD0C-4D42-98E4-51C03753B661}"/>
              </a:ext>
            </a:extLst>
          </p:cNvPr>
          <p:cNvSpPr/>
          <p:nvPr/>
        </p:nvSpPr>
        <p:spPr>
          <a:xfrm>
            <a:off x="251520" y="4278056"/>
            <a:ext cx="2520280" cy="4772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02665-3F41-4ACD-85A4-F38850D78EB6}"/>
              </a:ext>
            </a:extLst>
          </p:cNvPr>
          <p:cNvSpPr/>
          <p:nvPr/>
        </p:nvSpPr>
        <p:spPr>
          <a:xfrm>
            <a:off x="251520" y="2856039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fish - MIZER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408BC-0793-4193-AF14-6931A7DAD610}"/>
              </a:ext>
            </a:extLst>
          </p:cNvPr>
          <p:cNvSpPr/>
          <p:nvPr/>
        </p:nvSpPr>
        <p:spPr>
          <a:xfrm>
            <a:off x="251520" y="3327541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bivalves - </a:t>
            </a:r>
            <a:r>
              <a:rPr lang="en-GB" dirty="0" err="1">
                <a:solidFill>
                  <a:schemeClr val="tx1"/>
                </a:solidFill>
              </a:rPr>
              <a:t>ShellSIM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CDB2E-85D0-461E-BA02-4F9576DD1875}"/>
              </a:ext>
            </a:extLst>
          </p:cNvPr>
          <p:cNvSpPr/>
          <p:nvPr/>
        </p:nvSpPr>
        <p:spPr>
          <a:xfrm>
            <a:off x="251520" y="4755283"/>
            <a:ext cx="2520280" cy="4772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carbonate chemistry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851F-4FA4-4FF8-9335-AF8D577922E1}"/>
              </a:ext>
            </a:extLst>
          </p:cNvPr>
          <p:cNvSpPr/>
          <p:nvPr/>
        </p:nvSpPr>
        <p:spPr>
          <a:xfrm>
            <a:off x="251520" y="3800830"/>
            <a:ext cx="2520280" cy="4772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Dynamic Energy Budgets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B22B-CFDB-4A04-9654-E6DA0AE86189}"/>
              </a:ext>
            </a:extLst>
          </p:cNvPr>
          <p:cNvSpPr/>
          <p:nvPr/>
        </p:nvSpPr>
        <p:spPr>
          <a:xfrm>
            <a:off x="251520" y="5641461"/>
            <a:ext cx="2520280" cy="4772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CE6263-8B4E-4875-BD07-E0160F8A023F}"/>
              </a:ext>
            </a:extLst>
          </p:cNvPr>
          <p:cNvSpPr/>
          <p:nvPr/>
        </p:nvSpPr>
        <p:spPr>
          <a:xfrm>
            <a:off x="64528" y="5732121"/>
            <a:ext cx="432048" cy="2880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13" descr="aplan_logo_pos.pdf">
            <a:extLst>
              <a:ext uri="{FF2B5EF4-FFF2-40B4-BE49-F238E27FC236}">
                <a16:creationId xmlns:a16="http://schemas.microsoft.com/office/drawing/2014/main" id="{730A9001-44D7-48CC-81EC-8D0DE7117D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6097555"/>
            <a:ext cx="136683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Image result for ole anders nost">
            <a:extLst>
              <a:ext uri="{FF2B5EF4-FFF2-40B4-BE49-F238E27FC236}">
                <a16:creationId xmlns:a16="http://schemas.microsoft.com/office/drawing/2014/main" id="{A2162EA2-D9C1-42FF-A4F9-18CD3C6FA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1029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BF694D-EC57-4365-87E6-23AD6639EE02}"/>
              </a:ext>
            </a:extLst>
          </p:cNvPr>
          <p:cNvSpPr txBox="1"/>
          <p:nvPr/>
        </p:nvSpPr>
        <p:spPr>
          <a:xfrm>
            <a:off x="6355755" y="6355137"/>
            <a:ext cx="2952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Ole Anders Nøst</a:t>
            </a:r>
          </a:p>
          <a:p>
            <a:r>
              <a:rPr lang="en-GB" sz="1400" dirty="0">
                <a:hlinkClick r:id="rId8"/>
              </a:rPr>
              <a:t>ole.anders.nost@akvaplan.niva.no</a:t>
            </a:r>
            <a:r>
              <a:rPr lang="en-GB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2979F-F296-4097-83CC-D993FF1D9674}"/>
              </a:ext>
            </a:extLst>
          </p:cNvPr>
          <p:cNvSpPr txBox="1"/>
          <p:nvPr/>
        </p:nvSpPr>
        <p:spPr>
          <a:xfrm>
            <a:off x="3455876" y="4317832"/>
            <a:ext cx="4654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Simulation of a single release from Sauøyna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444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 one size fits all – abandon tight coupling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021452" y="1565998"/>
            <a:ext cx="6646892" cy="3951234"/>
            <a:chOff x="7777540" y="6826806"/>
            <a:chExt cx="6788847" cy="6440641"/>
          </a:xfrm>
        </p:grpSpPr>
        <p:cxnSp>
          <p:nvCxnSpPr>
            <p:cNvPr id="42" name="Straight Arrow Connector 41"/>
            <p:cNvCxnSpPr>
              <a:stCxn id="77" idx="0"/>
              <a:endCxn id="67" idx="2"/>
            </p:cNvCxnSpPr>
            <p:nvPr/>
          </p:nvCxnSpPr>
          <p:spPr bwMode="auto">
            <a:xfrm rot="5400000" flipH="1" flipV="1">
              <a:off x="10913563" y="8900700"/>
              <a:ext cx="584292" cy="187855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Straight Arrow Connector 42"/>
            <p:cNvCxnSpPr>
              <a:stCxn id="66" idx="2"/>
              <a:endCxn id="69" idx="0"/>
            </p:cNvCxnSpPr>
            <p:nvPr/>
          </p:nvCxnSpPr>
          <p:spPr bwMode="auto">
            <a:xfrm rot="16200000" flipH="1">
              <a:off x="12710349" y="8145524"/>
              <a:ext cx="1724843" cy="595752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>
              <a:stCxn id="71" idx="3"/>
              <a:endCxn id="67" idx="1"/>
            </p:cNvCxnSpPr>
            <p:nvPr/>
          </p:nvCxnSpPr>
          <p:spPr bwMode="auto">
            <a:xfrm flipV="1">
              <a:off x="9182101" y="8325395"/>
              <a:ext cx="614743" cy="1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>
              <a:stCxn id="65" idx="2"/>
              <a:endCxn id="67" idx="1"/>
            </p:cNvCxnSpPr>
            <p:nvPr/>
          </p:nvCxnSpPr>
          <p:spPr bwMode="auto">
            <a:xfrm rot="16200000" flipH="1">
              <a:off x="9001336" y="7529886"/>
              <a:ext cx="744415" cy="846602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>
              <a:stCxn id="70" idx="3"/>
              <a:endCxn id="67" idx="1"/>
            </p:cNvCxnSpPr>
            <p:nvPr/>
          </p:nvCxnSpPr>
          <p:spPr bwMode="auto">
            <a:xfrm flipV="1">
              <a:off x="9186158" y="8325395"/>
              <a:ext cx="610686" cy="1508346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77" idx="2"/>
              <a:endCxn id="68" idx="0"/>
            </p:cNvCxnSpPr>
            <p:nvPr/>
          </p:nvCxnSpPr>
          <p:spPr bwMode="auto">
            <a:xfrm rot="5400000">
              <a:off x="8824258" y="10225748"/>
              <a:ext cx="2472327" cy="2102723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77" idx="2"/>
              <a:endCxn id="74" idx="0"/>
            </p:cNvCxnSpPr>
            <p:nvPr/>
          </p:nvCxnSpPr>
          <p:spPr bwMode="auto">
            <a:xfrm rot="16200000" flipH="1">
              <a:off x="11021652" y="10131076"/>
              <a:ext cx="2472328" cy="2292068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>
              <a:stCxn id="67" idx="2"/>
              <a:endCxn id="75" idx="0"/>
            </p:cNvCxnSpPr>
            <p:nvPr/>
          </p:nvCxnSpPr>
          <p:spPr bwMode="auto">
            <a:xfrm rot="5400000">
              <a:off x="9766126" y="9895736"/>
              <a:ext cx="2726766" cy="340256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68" idx="3"/>
            </p:cNvCxnSpPr>
            <p:nvPr/>
          </p:nvCxnSpPr>
          <p:spPr bwMode="auto">
            <a:xfrm flipV="1">
              <a:off x="10240578" y="12183421"/>
              <a:ext cx="133696" cy="706939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>
              <a:stCxn id="75" idx="2"/>
              <a:endCxn id="74" idx="0"/>
            </p:cNvCxnSpPr>
            <p:nvPr/>
          </p:nvCxnSpPr>
          <p:spPr bwMode="auto">
            <a:xfrm rot="16200000" flipH="1">
              <a:off x="12016688" y="11126112"/>
              <a:ext cx="329854" cy="2444469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>
              <a:stCxn id="70" idx="3"/>
              <a:endCxn id="74" idx="0"/>
            </p:cNvCxnSpPr>
            <p:nvPr/>
          </p:nvCxnSpPr>
          <p:spPr bwMode="auto">
            <a:xfrm>
              <a:off x="9186158" y="9833741"/>
              <a:ext cx="4217692" cy="2679533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Arrow Connector 52"/>
            <p:cNvCxnSpPr>
              <a:stCxn id="68" idx="2"/>
              <a:endCxn id="73" idx="0"/>
            </p:cNvCxnSpPr>
            <p:nvPr/>
          </p:nvCxnSpPr>
          <p:spPr bwMode="auto">
            <a:xfrm rot="5400000" flipH="1">
              <a:off x="7364786" y="11623173"/>
              <a:ext cx="2592374" cy="696173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Straight Arrow Connector 53"/>
            <p:cNvCxnSpPr>
              <a:stCxn id="74" idx="1"/>
              <a:endCxn id="68" idx="3"/>
            </p:cNvCxnSpPr>
            <p:nvPr/>
          </p:nvCxnSpPr>
          <p:spPr bwMode="auto">
            <a:xfrm rot="10800000">
              <a:off x="10240578" y="12890361"/>
              <a:ext cx="2000734" cy="1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5" name="Straight Arrow Connector 54"/>
            <p:cNvCxnSpPr>
              <a:stCxn id="67" idx="3"/>
              <a:endCxn id="72" idx="1"/>
            </p:cNvCxnSpPr>
            <p:nvPr/>
          </p:nvCxnSpPr>
          <p:spPr bwMode="auto">
            <a:xfrm>
              <a:off x="12802430" y="8325395"/>
              <a:ext cx="472463" cy="2488771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>
              <a:stCxn id="68" idx="3"/>
              <a:endCxn id="69" idx="1"/>
            </p:cNvCxnSpPr>
            <p:nvPr/>
          </p:nvCxnSpPr>
          <p:spPr bwMode="auto">
            <a:xfrm flipV="1">
              <a:off x="10240578" y="9682909"/>
              <a:ext cx="3034315" cy="3207451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Straight Arrow Connector 56"/>
            <p:cNvCxnSpPr>
              <a:stCxn id="69" idx="1"/>
              <a:endCxn id="67" idx="3"/>
            </p:cNvCxnSpPr>
            <p:nvPr/>
          </p:nvCxnSpPr>
          <p:spPr bwMode="auto">
            <a:xfrm rot="10800000">
              <a:off x="12802431" y="8325395"/>
              <a:ext cx="472463" cy="1357514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Straight Arrow Connector 57"/>
            <p:cNvCxnSpPr>
              <a:stCxn id="77" idx="2"/>
              <a:endCxn id="73" idx="0"/>
            </p:cNvCxnSpPr>
            <p:nvPr/>
          </p:nvCxnSpPr>
          <p:spPr bwMode="auto">
            <a:xfrm rot="5400000">
              <a:off x="9395271" y="8958561"/>
              <a:ext cx="634126" cy="2798896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73" idx="3"/>
              <a:endCxn id="75" idx="1"/>
            </p:cNvCxnSpPr>
            <p:nvPr/>
          </p:nvCxnSpPr>
          <p:spPr bwMode="auto">
            <a:xfrm>
              <a:off x="8842125" y="11052159"/>
              <a:ext cx="1208967" cy="754175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Straight Arrow Connector 59"/>
            <p:cNvCxnSpPr>
              <a:stCxn id="73" idx="3"/>
              <a:endCxn id="69" idx="1"/>
            </p:cNvCxnSpPr>
            <p:nvPr/>
          </p:nvCxnSpPr>
          <p:spPr bwMode="auto">
            <a:xfrm flipV="1">
              <a:off x="8842125" y="9682909"/>
              <a:ext cx="4432768" cy="1369250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60"/>
            <p:cNvCxnSpPr>
              <a:stCxn id="74" idx="0"/>
              <a:endCxn id="69" idx="2"/>
            </p:cNvCxnSpPr>
            <p:nvPr/>
          </p:nvCxnSpPr>
          <p:spPr bwMode="auto">
            <a:xfrm rot="5400000" flipH="1" flipV="1">
              <a:off x="12410609" y="11053237"/>
              <a:ext cx="2453279" cy="466796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72" idx="2"/>
            </p:cNvCxnSpPr>
            <p:nvPr/>
          </p:nvCxnSpPr>
          <p:spPr bwMode="auto">
            <a:xfrm>
              <a:off x="13870646" y="11191253"/>
              <a:ext cx="347870" cy="1322020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>
              <a:stCxn id="72" idx="1"/>
              <a:endCxn id="73" idx="3"/>
            </p:cNvCxnSpPr>
            <p:nvPr/>
          </p:nvCxnSpPr>
          <p:spPr bwMode="auto">
            <a:xfrm rot="10800000" flipV="1">
              <a:off x="8842125" y="10814165"/>
              <a:ext cx="4432768" cy="237993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Straight Arrow Connector 63"/>
            <p:cNvCxnSpPr>
              <a:stCxn id="72" idx="1"/>
              <a:endCxn id="68" idx="3"/>
            </p:cNvCxnSpPr>
            <p:nvPr/>
          </p:nvCxnSpPr>
          <p:spPr bwMode="auto">
            <a:xfrm rot="10800000" flipV="1">
              <a:off x="10240579" y="10814166"/>
              <a:ext cx="3034315" cy="2076194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5" name="Rectangle 64"/>
            <p:cNvSpPr/>
            <p:nvPr/>
          </p:nvSpPr>
          <p:spPr bwMode="auto">
            <a:xfrm>
              <a:off x="7787704" y="6826807"/>
              <a:ext cx="2325075" cy="754173"/>
            </a:xfrm>
            <a:prstGeom prst="rect">
              <a:avLst/>
            </a:prstGeom>
            <a:solidFill>
              <a:srgbClr val="0F6FC6">
                <a:lumMod val="60000"/>
                <a:lumOff val="40000"/>
              </a:srgbClr>
            </a:solidFill>
            <a:ln w="38100" cap="flat" cmpd="sng" algn="ctr">
              <a:solidFill>
                <a:srgbClr val="0F6F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light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2112356" y="6826806"/>
              <a:ext cx="2325075" cy="754173"/>
            </a:xfrm>
            <a:prstGeom prst="rect">
              <a:avLst/>
            </a:prstGeom>
            <a:solidFill>
              <a:srgbClr val="0F6FC6">
                <a:lumMod val="60000"/>
                <a:lumOff val="40000"/>
              </a:srgbClr>
            </a:solidFill>
            <a:ln w="38100" cap="flat" cmpd="sng" algn="ctr">
              <a:solidFill>
                <a:srgbClr val="0F6F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salinity</a:t>
              </a: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9796844" y="7948308"/>
              <a:ext cx="3005586" cy="754173"/>
            </a:xfrm>
            <a:prstGeom prst="rect">
              <a:avLst/>
            </a:prstGeom>
            <a:solidFill>
              <a:srgbClr val="7CCA62">
                <a:lumMod val="75000"/>
              </a:srgbClr>
            </a:solidFill>
            <a:ln w="38100" cap="flat" cmpd="sng" algn="ctr">
              <a:solidFill>
                <a:srgbClr val="7CCA62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phytoplankton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7777540" y="12513273"/>
              <a:ext cx="2463038" cy="754173"/>
            </a:xfrm>
            <a:prstGeom prst="rect">
              <a:avLst/>
            </a:prstGeom>
            <a:solidFill>
              <a:srgbClr val="A5C249"/>
            </a:solidFill>
            <a:ln w="38100" cap="flat" cmpd="sng" algn="ctr">
              <a:solidFill>
                <a:srgbClr val="A5C249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zooplankton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3274893" y="9305822"/>
              <a:ext cx="1191506" cy="754173"/>
            </a:xfrm>
            <a:prstGeom prst="rect">
              <a:avLst/>
            </a:prstGeom>
            <a:solidFill>
              <a:srgbClr val="0BD0D9"/>
            </a:solidFill>
            <a:ln w="38100" cap="flat" cmpd="sng" algn="ctr">
              <a:solidFill>
                <a:srgbClr val="0BD0D9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CO</a:t>
              </a:r>
              <a:r>
                <a:rPr kumimoji="0" lang="en-GB" sz="16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7787704" y="9456654"/>
              <a:ext cx="1398454" cy="754173"/>
            </a:xfrm>
            <a:prstGeom prst="rect">
              <a:avLst/>
            </a:prstGeom>
            <a:solidFill>
              <a:srgbClr val="7CCA62">
                <a:lumMod val="75000"/>
              </a:srgbClr>
            </a:solidFill>
            <a:ln w="38100" cap="flat" cmpd="sng" algn="ctr">
              <a:solidFill>
                <a:srgbClr val="7CCA62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NO</a:t>
              </a:r>
              <a:r>
                <a:rPr kumimoji="0" lang="en-GB" sz="16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3</a:t>
              </a:r>
              <a:r>
                <a:rPr kumimoji="0" lang="en-GB" sz="16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-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7783647" y="7948309"/>
              <a:ext cx="1398454" cy="754173"/>
            </a:xfrm>
            <a:prstGeom prst="rect">
              <a:avLst/>
            </a:prstGeom>
            <a:solidFill>
              <a:srgbClr val="7CCA62">
                <a:lumMod val="75000"/>
              </a:srgbClr>
            </a:solidFill>
            <a:ln w="38100" cap="flat" cmpd="sng" algn="ctr">
              <a:solidFill>
                <a:srgbClr val="7CCA62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PO</a:t>
              </a:r>
              <a:r>
                <a:rPr kumimoji="0" lang="en-GB" sz="16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4</a:t>
              </a:r>
              <a:r>
                <a:rPr kumimoji="0" lang="en-GB" sz="16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2-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3274893" y="10437079"/>
              <a:ext cx="1191506" cy="754173"/>
            </a:xfrm>
            <a:prstGeom prst="rect">
              <a:avLst/>
            </a:prstGeom>
            <a:solidFill>
              <a:srgbClr val="0BD0D9"/>
            </a:solidFill>
            <a:ln w="38100" cap="flat" cmpd="sng" algn="ctr">
              <a:solidFill>
                <a:srgbClr val="0BD0D9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O</a:t>
              </a:r>
              <a:r>
                <a:rPr kumimoji="0" lang="en-GB" sz="16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7783647" y="10675072"/>
              <a:ext cx="1058478" cy="754173"/>
            </a:xfrm>
            <a:prstGeom prst="rect">
              <a:avLst/>
            </a:prstGeom>
            <a:solidFill>
              <a:srgbClr val="04617B"/>
            </a:solidFill>
            <a:ln w="38100" cap="flat" cmpd="sng" algn="ctr">
              <a:solidFill>
                <a:srgbClr val="04617B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fish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2241312" y="12513274"/>
              <a:ext cx="2325075" cy="754173"/>
            </a:xfrm>
            <a:prstGeom prst="rect">
              <a:avLst/>
            </a:prstGeom>
            <a:solidFill>
              <a:srgbClr val="0F6FC6">
                <a:lumMod val="75000"/>
              </a:srgbClr>
            </a:solidFill>
            <a:ln w="38100" cap="flat" cmpd="sng" algn="ctr">
              <a:solidFill>
                <a:srgbClr val="0F6F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bacteria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051092" y="11429247"/>
              <a:ext cx="1816578" cy="754173"/>
            </a:xfrm>
            <a:prstGeom prst="rect">
              <a:avLst/>
            </a:prstGeom>
            <a:solidFill>
              <a:srgbClr val="0F6FC6">
                <a:lumMod val="75000"/>
              </a:srgbClr>
            </a:solidFill>
            <a:ln w="38100" cap="flat" cmpd="sng" algn="ctr">
              <a:solidFill>
                <a:srgbClr val="0F6F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detritus</a:t>
              </a:r>
            </a:p>
          </p:txBody>
        </p:sp>
        <p:cxnSp>
          <p:nvCxnSpPr>
            <p:cNvPr id="76" name="Straight Arrow Connector 75"/>
            <p:cNvCxnSpPr>
              <a:stCxn id="68" idx="0"/>
              <a:endCxn id="67" idx="2"/>
            </p:cNvCxnSpPr>
            <p:nvPr/>
          </p:nvCxnSpPr>
          <p:spPr bwMode="auto">
            <a:xfrm rot="5400000" flipH="1" flipV="1">
              <a:off x="8248952" y="9462588"/>
              <a:ext cx="3810792" cy="2290578"/>
            </a:xfrm>
            <a:prstGeom prst="straightConnector1">
              <a:avLst/>
            </a:prstGeom>
            <a:solidFill>
              <a:srgbClr val="0F6FC6"/>
            </a:solidFill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Rectangle 76"/>
            <p:cNvSpPr/>
            <p:nvPr/>
          </p:nvSpPr>
          <p:spPr bwMode="auto">
            <a:xfrm>
              <a:off x="9949244" y="9286773"/>
              <a:ext cx="2325075" cy="754173"/>
            </a:xfrm>
            <a:prstGeom prst="rect">
              <a:avLst/>
            </a:prstGeom>
            <a:solidFill>
              <a:srgbClr val="0F6FC6">
                <a:lumMod val="60000"/>
                <a:lumOff val="40000"/>
              </a:srgbClr>
            </a:solidFill>
            <a:ln w="38100" cap="flat" cmpd="sng" algn="ctr">
              <a:solidFill>
                <a:srgbClr val="0F6F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3803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rPr>
                <a:t>temperature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77848" y="908720"/>
            <a:ext cx="6141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Even if the conceptual model looks like this: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623497" y="5733256"/>
            <a:ext cx="427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… should the code do so as well?</a:t>
            </a:r>
          </a:p>
        </p:txBody>
      </p:sp>
    </p:spTree>
    <p:extLst>
      <p:ext uri="{BB962C8B-B14F-4D97-AF65-F5344CB8AC3E}">
        <p14:creationId xmlns:p14="http://schemas.microsoft.com/office/powerpoint/2010/main" val="162133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FABM: “separation of concerns”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512" y="5251723"/>
                <a:ext cx="8829532" cy="89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𝑢𝑐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d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251723"/>
                <a:ext cx="8829532" cy="896207"/>
              </a:xfrm>
              <a:prstGeom prst="rect">
                <a:avLst/>
              </a:prstGeom>
              <a:blipFill>
                <a:blip r:embed="rId8"/>
                <a:stretch>
                  <a:fillRect t="-61905" b="-1340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7AD9882-5B01-4416-ACE3-E25C79547A71}"/>
              </a:ext>
            </a:extLst>
          </p:cNvPr>
          <p:cNvGrpSpPr/>
          <p:nvPr/>
        </p:nvGrpSpPr>
        <p:grpSpPr>
          <a:xfrm>
            <a:off x="158697" y="1124744"/>
            <a:ext cx="7518380" cy="3931491"/>
            <a:chOff x="1131394" y="1852537"/>
            <a:chExt cx="6506536" cy="34023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265595-6043-4319-90D6-F98F1D3EF210}"/>
                </a:ext>
              </a:extLst>
            </p:cNvPr>
            <p:cNvSpPr/>
            <p:nvPr/>
          </p:nvSpPr>
          <p:spPr bwMode="auto">
            <a:xfrm>
              <a:off x="1368945" y="2917038"/>
              <a:ext cx="6268983" cy="4659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kern="0" dirty="0">
                  <a:solidFill>
                    <a:prstClr val="black"/>
                  </a:solidFill>
                  <a:latin typeface="Calibri"/>
                </a:rPr>
                <a:t>FABM</a:t>
              </a:r>
              <a:endParaRPr lang="en-US" sz="1400" b="1" kern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CF4944-105C-4C9B-BE59-00E1C4B56DBC}"/>
                </a:ext>
              </a:extLst>
            </p:cNvPr>
            <p:cNvSpPr/>
            <p:nvPr/>
          </p:nvSpPr>
          <p:spPr bwMode="auto">
            <a:xfrm>
              <a:off x="1368946" y="1852538"/>
              <a:ext cx="6268984" cy="1012036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002060"/>
                  </a:solidFill>
                  <a:latin typeface="Calibri"/>
                </a:rPr>
                <a:t>hydrodynamic model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memory management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advection, diffusion, time integration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input-output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provide physical quantities</a:t>
              </a:r>
              <a:endParaRPr lang="en-US" sz="1400" kern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2DBCAE-8205-435E-8260-88C99ECC3051}"/>
                </a:ext>
              </a:extLst>
            </p:cNvPr>
            <p:cNvSpPr/>
            <p:nvPr/>
          </p:nvSpPr>
          <p:spPr bwMode="auto">
            <a:xfrm>
              <a:off x="5091213" y="2559625"/>
              <a:ext cx="102707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density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EC5570-BF68-4DD8-9AB1-1BE7DE93A0CF}"/>
                </a:ext>
              </a:extLst>
            </p:cNvPr>
            <p:cNvSpPr/>
            <p:nvPr/>
          </p:nvSpPr>
          <p:spPr bwMode="auto">
            <a:xfrm>
              <a:off x="5091213" y="1957351"/>
              <a:ext cx="102707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temperature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F54E24-F22F-4581-8B71-DF7CB58D5A43}"/>
                </a:ext>
              </a:extLst>
            </p:cNvPr>
            <p:cNvSpPr/>
            <p:nvPr/>
          </p:nvSpPr>
          <p:spPr bwMode="auto">
            <a:xfrm>
              <a:off x="5091213" y="2158420"/>
              <a:ext cx="102707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salinity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3DAB5B-64FA-4AD0-9F68-975CBDB50C77}"/>
                </a:ext>
              </a:extLst>
            </p:cNvPr>
            <p:cNvSpPr/>
            <p:nvPr/>
          </p:nvSpPr>
          <p:spPr bwMode="auto">
            <a:xfrm rot="16200000">
              <a:off x="557393" y="2426538"/>
              <a:ext cx="1330452" cy="182450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full spatial domain</a:t>
              </a:r>
              <a:endParaRPr lang="en-US" sz="100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AEEF5A-2143-45E3-8898-85C403E2ED27}"/>
                </a:ext>
              </a:extLst>
            </p:cNvPr>
            <p:cNvSpPr/>
            <p:nvPr/>
          </p:nvSpPr>
          <p:spPr bwMode="auto">
            <a:xfrm rot="16200000">
              <a:off x="215605" y="4156674"/>
              <a:ext cx="2014037" cy="18244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local point in space</a:t>
              </a:r>
              <a:endParaRPr lang="en-US" sz="1000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BDF143-CB33-4338-A36F-E073957AADA5}"/>
                </a:ext>
              </a:extLst>
            </p:cNvPr>
            <p:cNvSpPr/>
            <p:nvPr/>
          </p:nvSpPr>
          <p:spPr bwMode="auto">
            <a:xfrm>
              <a:off x="1368946" y="3429000"/>
              <a:ext cx="6268984" cy="1825916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marL="69056" indent="-69056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009900"/>
                  </a:solidFill>
                  <a:latin typeface="Calibri"/>
                </a:rPr>
                <a:t>biogeochemical models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define own variables and external dependencies (names, units)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request parameter values</a:t>
              </a:r>
            </a:p>
            <a:p>
              <a:pPr marL="133350" indent="-133350" defTabSz="2852738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given a </a:t>
              </a:r>
              <a:r>
                <a:rPr lang="en-GB" sz="1400" i="1" kern="0" dirty="0">
                  <a:solidFill>
                    <a:prstClr val="black"/>
                  </a:solidFill>
                  <a:latin typeface="Calibri"/>
                </a:rPr>
                <a:t>local</a:t>
              </a:r>
              <a:r>
                <a:rPr lang="en-GB" sz="1400" kern="0" dirty="0">
                  <a:solidFill>
                    <a:prstClr val="black"/>
                  </a:solidFill>
                  <a:latin typeface="Calibri"/>
                </a:rPr>
                <a:t> environment, </a:t>
              </a:r>
              <a:r>
                <a:rPr lang="en-GB" sz="1400" u="sng" kern="0" dirty="0">
                  <a:solidFill>
                    <a:prstClr val="black"/>
                  </a:solidFill>
                  <a:latin typeface="Calibri"/>
                </a:rPr>
                <a:t>provide </a:t>
              </a:r>
              <a:r>
                <a:rPr lang="en-GB" sz="1400" i="1" u="sng" kern="0" dirty="0">
                  <a:solidFill>
                    <a:prstClr val="black"/>
                  </a:solidFill>
                  <a:latin typeface="Calibri"/>
                </a:rPr>
                <a:t>local</a:t>
              </a:r>
              <a:r>
                <a:rPr lang="en-GB" sz="1400" u="sng" kern="0" dirty="0">
                  <a:solidFill>
                    <a:prstClr val="black"/>
                  </a:solidFill>
                  <a:latin typeface="Calibri"/>
                </a:rPr>
                <a:t> source terms, surface/bottom fluxes, vertical velocities</a:t>
              </a:r>
              <a:endParaRPr lang="en-US" sz="1400" u="sng" kern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Rounded Rectangle 7">
              <a:extLst>
                <a:ext uri="{FF2B5EF4-FFF2-40B4-BE49-F238E27FC236}">
                  <a16:creationId xmlns:a16="http://schemas.microsoft.com/office/drawing/2014/main" id="{035901E9-3592-453A-8366-D030B8D1243B}"/>
                </a:ext>
              </a:extLst>
            </p:cNvPr>
            <p:cNvSpPr/>
            <p:nvPr/>
          </p:nvSpPr>
          <p:spPr bwMode="auto">
            <a:xfrm>
              <a:off x="3162809" y="3465439"/>
              <a:ext cx="1305602" cy="791534"/>
            </a:xfrm>
            <a:prstGeom prst="roundRect">
              <a:avLst>
                <a:gd name="adj" fmla="val 4891"/>
              </a:avLst>
            </a:prstGeom>
            <a:solidFill>
              <a:srgbClr val="92D050"/>
            </a:solidFill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phytoplankton</a:t>
              </a:r>
            </a:p>
          </p:txBody>
        </p:sp>
        <p:pic>
          <p:nvPicPr>
            <p:cNvPr id="47" name="Picture 6" descr="http://www.priweb.org/ed/pgws/systems/images/diatom.jpg">
              <a:extLst>
                <a:ext uri="{FF2B5EF4-FFF2-40B4-BE49-F238E27FC236}">
                  <a16:creationId xmlns:a16="http://schemas.microsoft.com/office/drawing/2014/main" id="{C8B3CEDB-319C-432F-AE1F-ECC3A257B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595187" y="3617787"/>
              <a:ext cx="501882" cy="369566"/>
            </a:xfrm>
            <a:prstGeom prst="rect">
              <a:avLst/>
            </a:prstGeom>
            <a:noFill/>
            <a:ln w="12700">
              <a:solidFill>
                <a:srgbClr val="4BACC6">
                  <a:lumMod val="50000"/>
                </a:srgbClr>
              </a:solidFill>
            </a:ln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FA48DB-9F2B-4328-824E-6D05B73B3B86}"/>
                </a:ext>
              </a:extLst>
            </p:cNvPr>
            <p:cNvSpPr/>
            <p:nvPr/>
          </p:nvSpPr>
          <p:spPr bwMode="auto">
            <a:xfrm>
              <a:off x="3595187" y="3278125"/>
              <a:ext cx="469566" cy="252558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800" b="1" kern="0" dirty="0">
                  <a:solidFill>
                    <a:srgbClr val="4F81BD">
                      <a:lumMod val="25000"/>
                    </a:srgbClr>
                  </a:solidFill>
                  <a:latin typeface="Arial" charset="0"/>
                </a:rPr>
                <a:t>API</a:t>
              </a:r>
              <a:endParaRPr lang="en-US" sz="800" b="1" kern="0" dirty="0">
                <a:solidFill>
                  <a:srgbClr val="4F81BD">
                    <a:lumMod val="25000"/>
                  </a:srgbClr>
                </a:solidFill>
                <a:latin typeface="Arial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6661F5B-0A00-443C-86B0-62D3B1545BF4}"/>
                </a:ext>
              </a:extLst>
            </p:cNvPr>
            <p:cNvSpPr/>
            <p:nvPr/>
          </p:nvSpPr>
          <p:spPr bwMode="auto">
            <a:xfrm>
              <a:off x="4268654" y="2790759"/>
              <a:ext cx="469566" cy="252558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800" b="1" kern="0" dirty="0">
                  <a:solidFill>
                    <a:srgbClr val="4F81BD">
                      <a:lumMod val="25000"/>
                    </a:srgbClr>
                  </a:solidFill>
                  <a:latin typeface="Arial" charset="0"/>
                </a:rPr>
                <a:t>API</a:t>
              </a:r>
              <a:endParaRPr lang="en-US" sz="800" b="1" kern="0" dirty="0">
                <a:solidFill>
                  <a:srgbClr val="4F81BD">
                    <a:lumMod val="25000"/>
                  </a:srgbClr>
                </a:solidFill>
                <a:latin typeface="Arial" charset="0"/>
              </a:endParaRPr>
            </a:p>
          </p:txBody>
        </p:sp>
        <p:sp>
          <p:nvSpPr>
            <p:cNvPr id="50" name="Rounded Rectangle 6">
              <a:extLst>
                <a:ext uri="{FF2B5EF4-FFF2-40B4-BE49-F238E27FC236}">
                  <a16:creationId xmlns:a16="http://schemas.microsoft.com/office/drawing/2014/main" id="{48DD5FFC-030B-4BA5-8EF0-D52D853456D7}"/>
                </a:ext>
              </a:extLst>
            </p:cNvPr>
            <p:cNvSpPr/>
            <p:nvPr/>
          </p:nvSpPr>
          <p:spPr bwMode="auto">
            <a:xfrm>
              <a:off x="4562272" y="3465439"/>
              <a:ext cx="1305602" cy="791534"/>
            </a:xfrm>
            <a:prstGeom prst="roundRect">
              <a:avLst>
                <a:gd name="adj" fmla="val 4485"/>
              </a:avLst>
            </a:prstGeom>
            <a:solidFill>
              <a:srgbClr val="FFC000"/>
            </a:solidFill>
            <a:ln w="12700" cap="flat" cmpd="sng" algn="ctr">
              <a:solidFill>
                <a:srgbClr val="F7964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zooplankton</a:t>
              </a:r>
            </a:p>
          </p:txBody>
        </p:sp>
        <p:pic>
          <p:nvPicPr>
            <p:cNvPr id="51" name="Picture 2" descr="http://www.tafi.org.au/zooplankton/imagekey/copepoda/images/copepod_full.jpg">
              <a:extLst>
                <a:ext uri="{FF2B5EF4-FFF2-40B4-BE49-F238E27FC236}">
                  <a16:creationId xmlns:a16="http://schemas.microsoft.com/office/drawing/2014/main" id="{52467129-70C6-4614-8F92-9D566F0CC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b="3937"/>
            <a:stretch>
              <a:fillRect/>
            </a:stretch>
          </p:blipFill>
          <p:spPr bwMode="auto">
            <a:xfrm>
              <a:off x="4897664" y="3612832"/>
              <a:ext cx="644702" cy="379476"/>
            </a:xfrm>
            <a:prstGeom prst="rect">
              <a:avLst/>
            </a:prstGeom>
            <a:noFill/>
            <a:ln w="12700">
              <a:solidFill>
                <a:srgbClr val="F79646">
                  <a:lumMod val="50000"/>
                </a:srgbClr>
              </a:solidFill>
            </a:ln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9C358D2-CCAB-45D3-A270-AE90ABE039A7}"/>
                </a:ext>
              </a:extLst>
            </p:cNvPr>
            <p:cNvSpPr/>
            <p:nvPr/>
          </p:nvSpPr>
          <p:spPr bwMode="auto">
            <a:xfrm>
              <a:off x="4983959" y="3278125"/>
              <a:ext cx="469566" cy="252558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800" b="1" kern="0" dirty="0">
                  <a:solidFill>
                    <a:srgbClr val="4F81BD">
                      <a:lumMod val="25000"/>
                    </a:srgbClr>
                  </a:solidFill>
                  <a:latin typeface="Arial" charset="0"/>
                </a:rPr>
                <a:t>API</a:t>
              </a:r>
              <a:endParaRPr lang="en-US" sz="800" b="1" kern="0" dirty="0">
                <a:solidFill>
                  <a:srgbClr val="4F81BD">
                    <a:lumMod val="25000"/>
                  </a:srgbClr>
                </a:solidFill>
                <a:latin typeface="Arial" charset="0"/>
              </a:endParaRPr>
            </a:p>
          </p:txBody>
        </p:sp>
        <p:sp>
          <p:nvSpPr>
            <p:cNvPr id="55" name="Rounded Rectangle 63">
              <a:extLst>
                <a:ext uri="{FF2B5EF4-FFF2-40B4-BE49-F238E27FC236}">
                  <a16:creationId xmlns:a16="http://schemas.microsoft.com/office/drawing/2014/main" id="{A8CAA789-18EA-4E35-A624-94744922E30A}"/>
                </a:ext>
              </a:extLst>
            </p:cNvPr>
            <p:cNvSpPr/>
            <p:nvPr/>
          </p:nvSpPr>
          <p:spPr bwMode="auto">
            <a:xfrm>
              <a:off x="1763347" y="3465440"/>
              <a:ext cx="1305602" cy="791534"/>
            </a:xfrm>
            <a:prstGeom prst="roundRect">
              <a:avLst>
                <a:gd name="adj" fmla="val 4891"/>
              </a:avLst>
            </a:prstGeom>
            <a:solidFill>
              <a:srgbClr val="00B0F0"/>
            </a:soli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nutrient</a:t>
              </a:r>
            </a:p>
          </p:txBody>
        </p:sp>
        <p:pic>
          <p:nvPicPr>
            <p:cNvPr id="56" name="Picture 2" descr="Space-filling model of the nitrate ion">
              <a:hlinkClick r:id="rId11"/>
              <a:extLst>
                <a:ext uri="{FF2B5EF4-FFF2-40B4-BE49-F238E27FC236}">
                  <a16:creationId xmlns:a16="http://schemas.microsoft.com/office/drawing/2014/main" id="{2838AE99-8C28-4DB0-A1CF-00D181EE3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757" y="3609888"/>
              <a:ext cx="412646" cy="385364"/>
            </a:xfrm>
            <a:prstGeom prst="rect">
              <a:avLst/>
            </a:prstGeom>
            <a:solidFill>
              <a:srgbClr val="EEECE1"/>
            </a:solidFill>
            <a:ln w="12700">
              <a:solidFill>
                <a:srgbClr val="C0504D">
                  <a:lumMod val="50000"/>
                </a:srgbClr>
              </a:solidFill>
            </a:ln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03542B-F87E-43CF-8FA4-30A93EC1B256}"/>
                </a:ext>
              </a:extLst>
            </p:cNvPr>
            <p:cNvSpPr/>
            <p:nvPr/>
          </p:nvSpPr>
          <p:spPr bwMode="auto">
            <a:xfrm>
              <a:off x="2215757" y="3278125"/>
              <a:ext cx="469566" cy="252558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800" b="1" kern="0" dirty="0">
                  <a:solidFill>
                    <a:srgbClr val="4F81BD">
                      <a:lumMod val="25000"/>
                    </a:srgbClr>
                  </a:solidFill>
                  <a:latin typeface="Arial" charset="0"/>
                </a:rPr>
                <a:t>API</a:t>
              </a:r>
              <a:endParaRPr lang="en-US" sz="800" b="1" kern="0" dirty="0">
                <a:solidFill>
                  <a:srgbClr val="4F81BD">
                    <a:lumMod val="25000"/>
                  </a:srgbClr>
                </a:solidFill>
                <a:latin typeface="Arial" charset="0"/>
              </a:endParaRPr>
            </a:p>
          </p:txBody>
        </p:sp>
        <p:sp>
          <p:nvSpPr>
            <p:cNvPr id="58" name="Rounded Rectangle 45">
              <a:extLst>
                <a:ext uri="{FF2B5EF4-FFF2-40B4-BE49-F238E27FC236}">
                  <a16:creationId xmlns:a16="http://schemas.microsoft.com/office/drawing/2014/main" id="{CC22C4BF-D85E-4CC0-A53D-F24FAD63E748}"/>
                </a:ext>
              </a:extLst>
            </p:cNvPr>
            <p:cNvSpPr/>
            <p:nvPr/>
          </p:nvSpPr>
          <p:spPr bwMode="auto">
            <a:xfrm>
              <a:off x="5961734" y="3465440"/>
              <a:ext cx="1305602" cy="791534"/>
            </a:xfrm>
            <a:prstGeom prst="roundRect">
              <a:avLst>
                <a:gd name="adj" fmla="val 4891"/>
              </a:avLst>
            </a:prstGeom>
            <a:solidFill>
              <a:srgbClr val="FF0000"/>
            </a:solidFill>
            <a:ln w="12700" cap="flat" cmpd="sng" algn="ctr">
              <a:solidFill>
                <a:srgbClr val="EEECE1">
                  <a:lumMod val="1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detritus</a:t>
              </a:r>
            </a:p>
          </p:txBody>
        </p:sp>
        <p:pic>
          <p:nvPicPr>
            <p:cNvPr id="59" name="Picture 4" descr="https://encrypted-tbn1.gstatic.com/images?q=tbn:ANd9GcQgBKLekzDISwUkUpwVFzsYNeP3gDovZuCLz9eB9Gzrl4fi8-fB">
              <a:extLst>
                <a:ext uri="{FF2B5EF4-FFF2-40B4-BE49-F238E27FC236}">
                  <a16:creationId xmlns:a16="http://schemas.microsoft.com/office/drawing/2014/main" id="{B5A35627-1447-42D2-83B8-040C5D806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28" y="3619986"/>
              <a:ext cx="504734" cy="365168"/>
            </a:xfrm>
            <a:prstGeom prst="rect">
              <a:avLst/>
            </a:prstGeom>
            <a:noFill/>
            <a:ln w="12700">
              <a:solidFill>
                <a:srgbClr val="EEECE1">
                  <a:lumMod val="10000"/>
                </a:srgb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0B384A-B605-4636-A0F2-8AA5611ED6D3}"/>
                </a:ext>
              </a:extLst>
            </p:cNvPr>
            <p:cNvSpPr/>
            <p:nvPr/>
          </p:nvSpPr>
          <p:spPr bwMode="auto">
            <a:xfrm>
              <a:off x="6394176" y="3278125"/>
              <a:ext cx="469566" cy="252558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8575" cap="flat" cmpd="sng" algn="ctr">
              <a:solidFill>
                <a:srgbClr val="4F81BD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800" b="1" kern="0" dirty="0">
                  <a:solidFill>
                    <a:srgbClr val="4F81BD">
                      <a:lumMod val="25000"/>
                    </a:srgbClr>
                  </a:solidFill>
                  <a:latin typeface="Arial" charset="0"/>
                </a:rPr>
                <a:t>API</a:t>
              </a:r>
              <a:endParaRPr lang="en-US" sz="800" b="1" kern="0" dirty="0">
                <a:solidFill>
                  <a:srgbClr val="4F81BD">
                    <a:lumMod val="25000"/>
                  </a:srgbClr>
                </a:solidFill>
                <a:latin typeface="Arial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0A0F8F-ABBD-455F-A599-3A8388472EEB}"/>
                </a:ext>
              </a:extLst>
            </p:cNvPr>
            <p:cNvSpPr/>
            <p:nvPr/>
          </p:nvSpPr>
          <p:spPr bwMode="auto">
            <a:xfrm>
              <a:off x="5091213" y="2358555"/>
              <a:ext cx="102707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pressure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47243B-43FA-452C-9309-7270F38B0F64}"/>
                </a:ext>
              </a:extLst>
            </p:cNvPr>
            <p:cNvSpPr/>
            <p:nvPr/>
          </p:nvSpPr>
          <p:spPr bwMode="auto">
            <a:xfrm>
              <a:off x="6118288" y="1957351"/>
              <a:ext cx="140319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shortwave radiation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7837BFA-6B64-4490-9E8E-758AC914E9DF}"/>
                </a:ext>
              </a:extLst>
            </p:cNvPr>
            <p:cNvSpPr/>
            <p:nvPr/>
          </p:nvSpPr>
          <p:spPr bwMode="auto">
            <a:xfrm>
              <a:off x="6118288" y="2157486"/>
              <a:ext cx="140319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bottom stress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AE5E4-306B-44CF-BFAF-DADAD487F739}"/>
                </a:ext>
              </a:extLst>
            </p:cNvPr>
            <p:cNvSpPr/>
            <p:nvPr/>
          </p:nvSpPr>
          <p:spPr bwMode="auto">
            <a:xfrm>
              <a:off x="6118288" y="2359489"/>
              <a:ext cx="1403195" cy="201069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285273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1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wind speed</a:t>
              </a:r>
            </a:p>
          </p:txBody>
        </p:sp>
      </p:grpSp>
      <p:sp>
        <p:nvSpPr>
          <p:cNvPr id="69" name="Right Brace 68">
            <a:extLst>
              <a:ext uri="{FF2B5EF4-FFF2-40B4-BE49-F238E27FC236}">
                <a16:creationId xmlns:a16="http://schemas.microsoft.com/office/drawing/2014/main" id="{949B6200-2962-49D2-BC67-8575BCF31AAE}"/>
              </a:ext>
            </a:extLst>
          </p:cNvPr>
          <p:cNvSpPr/>
          <p:nvPr/>
        </p:nvSpPr>
        <p:spPr>
          <a:xfrm>
            <a:off x="7740352" y="1124744"/>
            <a:ext cx="294044" cy="39314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2E9AA3-7B3F-40DB-AD40-4F36FEC0870E}"/>
              </a:ext>
            </a:extLst>
          </p:cNvPr>
          <p:cNvSpPr txBox="1"/>
          <p:nvPr/>
        </p:nvSpPr>
        <p:spPr>
          <a:xfrm>
            <a:off x="8028384" y="2698323"/>
            <a:ext cx="180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all online coupled</a:t>
            </a:r>
          </a:p>
          <a:p>
            <a:endParaRPr lang="en-GB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C079D0-E25C-48FE-A138-7652BACEB650}"/>
              </a:ext>
            </a:extLst>
          </p:cNvPr>
          <p:cNvSpPr txBox="1"/>
          <p:nvPr/>
        </p:nvSpPr>
        <p:spPr>
          <a:xfrm>
            <a:off x="7892251" y="3411577"/>
            <a:ext cx="13584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FABM runs in host with same grid and domain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491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9" grpId="0" animBg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FABM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/>
              <a:t>Developed since 2009 (EU FP7 project “MEECE”)</a:t>
            </a:r>
          </a:p>
          <a:p>
            <a:r>
              <a:rPr lang="en-GB" sz="2400" dirty="0"/>
              <a:t>Aims:</a:t>
            </a:r>
          </a:p>
          <a:p>
            <a:pPr lvl="1"/>
            <a:r>
              <a:rPr lang="en-GB" sz="1800" b="1" dirty="0"/>
              <a:t>portability</a:t>
            </a:r>
            <a:r>
              <a:rPr lang="en-GB" sz="1800" dirty="0"/>
              <a:t>: share one biogeochemical code between different hydrodynamic models (0D, 1D, 2D, 3D)</a:t>
            </a:r>
          </a:p>
          <a:p>
            <a:pPr lvl="1"/>
            <a:r>
              <a:rPr lang="en-GB" sz="1800" b="1" dirty="0"/>
              <a:t>modularity</a:t>
            </a:r>
            <a:r>
              <a:rPr lang="en-GB" sz="1800" dirty="0"/>
              <a:t>: stand-alone, process-specific biogeochemical modules, combined to create the ecosystem – at run time</a:t>
            </a:r>
          </a:p>
          <a:p>
            <a:r>
              <a:rPr lang="en-GB" sz="2400" dirty="0"/>
              <a:t>One library, runs in host with same grid and domain decomposition</a:t>
            </a:r>
          </a:p>
          <a:p>
            <a:pPr lvl="1"/>
            <a:r>
              <a:rPr lang="en-GB" sz="1800" dirty="0"/>
              <a:t>No coupling across grids or time steps</a:t>
            </a:r>
          </a:p>
          <a:p>
            <a:pPr lvl="1"/>
            <a:r>
              <a:rPr lang="en-GB" sz="1800" dirty="0"/>
              <a:t>No domain decomposition and parallelization</a:t>
            </a:r>
          </a:p>
          <a:p>
            <a:pPr marL="457200" lvl="1" indent="0">
              <a:buNone/>
            </a:pPr>
            <a:r>
              <a:rPr lang="en-GB" sz="1800" dirty="0"/>
              <a:t>Thus, FABM does not overlap or compete with MCT, OASIS, ESMF</a:t>
            </a:r>
          </a:p>
          <a:p>
            <a:r>
              <a:rPr lang="en-GB" sz="2400" dirty="0"/>
              <a:t>Fortran 2003 (</a:t>
            </a:r>
            <a:r>
              <a:rPr lang="en-GB" sz="2000" dirty="0"/>
              <a:t>Intel, </a:t>
            </a:r>
            <a:r>
              <a:rPr lang="en-GB" sz="2000" dirty="0" err="1"/>
              <a:t>gfortran</a:t>
            </a:r>
            <a:r>
              <a:rPr lang="en-GB" sz="2000" dirty="0"/>
              <a:t>, Cray, PGI, AMD)</a:t>
            </a:r>
          </a:p>
          <a:p>
            <a:r>
              <a:rPr lang="en-GB" sz="2400" dirty="0"/>
              <a:t>Code + extensive documentation: </a:t>
            </a:r>
            <a:r>
              <a:rPr lang="en-GB" sz="2400" dirty="0">
                <a:hlinkClick r:id="rId2"/>
              </a:rPr>
              <a:t>https://fabm.net</a:t>
            </a:r>
            <a:endParaRPr lang="en-GB" sz="2400" dirty="0"/>
          </a:p>
          <a:p>
            <a:r>
              <a:rPr lang="en-GB" sz="2400" dirty="0"/>
              <a:t>Published</a:t>
            </a:r>
          </a:p>
          <a:p>
            <a:pPr marL="457200" lvl="1" indent="0">
              <a:buNone/>
            </a:pPr>
            <a:r>
              <a:rPr lang="en-GB" sz="1800" dirty="0"/>
              <a:t>Bruggeman &amp; Bolding (2014) A general framework for aquatic biogeochemical models. </a:t>
            </a:r>
            <a:r>
              <a:rPr lang="en-GB" sz="1800" i="1" dirty="0"/>
              <a:t>Environmental Modelling &amp; Software</a:t>
            </a:r>
            <a:r>
              <a:rPr lang="en-GB" sz="1800" dirty="0"/>
              <a:t> 61, 249–265. </a:t>
            </a:r>
            <a:r>
              <a:rPr lang="en-GB" sz="1800" dirty="0">
                <a:hlinkClick r:id="rId3"/>
              </a:rPr>
              <a:t>10.1016/j.envsoft.2014.04.002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4373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Development, licensing, copyright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FABM framework</a:t>
            </a:r>
          </a:p>
          <a:p>
            <a:pPr lvl="1"/>
            <a:r>
              <a:rPr lang="en-GB" dirty="0"/>
              <a:t>Developed by Bolding &amp; Bruggeman</a:t>
            </a:r>
          </a:p>
          <a:p>
            <a:pPr marL="1252538" lvl="2" indent="-338138">
              <a:buFont typeface="+mj-lt"/>
              <a:buAutoNum type="arabicPeriod"/>
            </a:pPr>
            <a:r>
              <a:rPr lang="en-GB" dirty="0"/>
              <a:t>Continuous development and maintenance (long-term BB strategic investment)</a:t>
            </a:r>
          </a:p>
          <a:p>
            <a:pPr marL="1252538" lvl="2" indent="-338138">
              <a:buFont typeface="+mj-lt"/>
              <a:buAutoNum type="arabicPeriod"/>
            </a:pPr>
            <a:r>
              <a:rPr lang="en-GB" dirty="0"/>
              <a:t>Feature/coupler development funded by dedicated projects</a:t>
            </a:r>
          </a:p>
          <a:p>
            <a:pPr lvl="1"/>
            <a:r>
              <a:rPr lang="en-GB" dirty="0"/>
              <a:t>License: GNU General Public License (GPL)</a:t>
            </a:r>
          </a:p>
          <a:p>
            <a:r>
              <a:rPr lang="en-GB" sz="2800" dirty="0"/>
              <a:t>Biogeochemical models</a:t>
            </a:r>
          </a:p>
          <a:p>
            <a:pPr lvl="1"/>
            <a:r>
              <a:rPr lang="en-GB" dirty="0"/>
              <a:t>Distributed with FABM or hosted externally (e.g. ERSEM)</a:t>
            </a:r>
          </a:p>
          <a:p>
            <a:pPr lvl="1"/>
            <a:r>
              <a:rPr lang="en-GB" dirty="0"/>
              <a:t>Developed and maintained by third parties</a:t>
            </a:r>
          </a:p>
          <a:p>
            <a:pPr lvl="1"/>
            <a:r>
              <a:rPr lang="en-GB" dirty="0"/>
              <a:t>License: GPL or more permissive (FreeBSD, LGPL, MIT, </a:t>
            </a:r>
            <a:r>
              <a:rPr lang="en-GB" dirty="0" err="1"/>
              <a:t>CeCILL</a:t>
            </a:r>
            <a:r>
              <a:rPr lang="en-GB" dirty="0"/>
              <a:t>)</a:t>
            </a:r>
          </a:p>
          <a:p>
            <a:r>
              <a:rPr lang="en-GB" sz="2800" dirty="0"/>
              <a:t>Couplers for physical models</a:t>
            </a:r>
          </a:p>
          <a:p>
            <a:pPr lvl="1"/>
            <a:r>
              <a:rPr lang="en-GB" sz="2400" dirty="0"/>
              <a:t>Distributed with physical model</a:t>
            </a:r>
          </a:p>
          <a:p>
            <a:pPr lvl="1"/>
            <a:r>
              <a:rPr lang="en-GB" dirty="0"/>
              <a:t>Developed and maintained by third parties</a:t>
            </a:r>
          </a:p>
          <a:p>
            <a:pPr lvl="1"/>
            <a:r>
              <a:rPr lang="en-GB" dirty="0"/>
              <a:t>License: GPL or more permissive (FreeBSD, LGPL, MIT, </a:t>
            </a:r>
            <a:r>
              <a:rPr lang="en-GB" dirty="0" err="1"/>
              <a:t>CeCILL</a:t>
            </a:r>
            <a:r>
              <a:rPr lang="en-GB" dirty="0"/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7841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F792-3B58-4E76-A2A9-E7D15790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r>
              <a:rPr lang="en-US" sz="2800" dirty="0"/>
              <a:t>FABM today: </a:t>
            </a:r>
            <a:r>
              <a:rPr lang="en-GB" sz="2800" dirty="0">
                <a:solidFill>
                  <a:srgbClr val="232420"/>
                </a:solidFill>
              </a:rPr>
              <a:t>distributed development</a:t>
            </a:r>
            <a:endParaRPr lang="en-US" sz="2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0F949-46AD-4AF0-BB14-824328E49565}"/>
              </a:ext>
            </a:extLst>
          </p:cNvPr>
          <p:cNvSpPr txBox="1"/>
          <p:nvPr/>
        </p:nvSpPr>
        <p:spPr>
          <a:xfrm>
            <a:off x="1076179" y="1986183"/>
            <a:ext cx="75226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7E9D40"/>
              </a:buClr>
              <a:buFont typeface="Abadi" panose="020B0604020104020204" pitchFamily="34" charset="0"/>
              <a:buChar char="►"/>
            </a:pPr>
            <a:endParaRPr lang="en-US" sz="1200" dirty="0">
              <a:solidFill>
                <a:srgbClr val="232420"/>
              </a:solidFill>
            </a:endParaRPr>
          </a:p>
          <a:p>
            <a:pPr marL="214313" indent="-214313">
              <a:buClr>
                <a:srgbClr val="7E9D40"/>
              </a:buClr>
              <a:buFont typeface="Abadi" panose="020B0604020104020204" pitchFamily="34" charset="0"/>
              <a:buChar char="►"/>
            </a:pPr>
            <a:endParaRPr lang="en-GB" sz="1500" dirty="0">
              <a:solidFill>
                <a:srgbClr val="23242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E751B1-F5D2-4E6C-B4AE-12F35344C3AE}"/>
              </a:ext>
            </a:extLst>
          </p:cNvPr>
          <p:cNvGrpSpPr/>
          <p:nvPr/>
        </p:nvGrpSpPr>
        <p:grpSpPr>
          <a:xfrm>
            <a:off x="1512028" y="857484"/>
            <a:ext cx="6119944" cy="5379828"/>
            <a:chOff x="1512028" y="836712"/>
            <a:chExt cx="6119944" cy="5379828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F0A7694-FC42-4BE3-B7B0-BB1F4CDB78B8}"/>
                </a:ext>
              </a:extLst>
            </p:cNvPr>
            <p:cNvSpPr/>
            <p:nvPr/>
          </p:nvSpPr>
          <p:spPr>
            <a:xfrm>
              <a:off x="1512028" y="836712"/>
              <a:ext cx="2183922" cy="537982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hydrodynamics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5A83566-06E1-4847-87BE-CA653530332F}"/>
                </a:ext>
              </a:extLst>
            </p:cNvPr>
            <p:cNvGrpSpPr/>
            <p:nvPr/>
          </p:nvGrpSpPr>
          <p:grpSpPr>
            <a:xfrm>
              <a:off x="2202367" y="1154071"/>
              <a:ext cx="1398905" cy="4962268"/>
              <a:chOff x="690001" y="-95851"/>
              <a:chExt cx="1388592" cy="8197077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662C1E9-262F-4AC9-9616-31540788EDEC}"/>
                  </a:ext>
                </a:extLst>
              </p:cNvPr>
              <p:cNvSpPr/>
              <p:nvPr/>
            </p:nvSpPr>
            <p:spPr bwMode="auto">
              <a:xfrm>
                <a:off x="690002" y="-95851"/>
                <a:ext cx="1378766" cy="379249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FFC000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box model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C4E68A6-BEBC-4E9D-A278-5F490DE7E915}"/>
                  </a:ext>
                </a:extLst>
              </p:cNvPr>
              <p:cNvSpPr/>
              <p:nvPr/>
            </p:nvSpPr>
            <p:spPr bwMode="auto">
              <a:xfrm>
                <a:off x="690002" y="6819502"/>
                <a:ext cx="1045094" cy="379249"/>
              </a:xfrm>
              <a:prstGeom prst="rect">
                <a:avLst/>
              </a:prstGeom>
              <a:solidFill>
                <a:srgbClr val="A5A5A5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Python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6DBA23C-BE6A-46A5-83F8-227FAB5F307F}"/>
                  </a:ext>
                </a:extLst>
              </p:cNvPr>
              <p:cNvSpPr/>
              <p:nvPr/>
            </p:nvSpPr>
            <p:spPr bwMode="auto">
              <a:xfrm>
                <a:off x="1795306" y="6819502"/>
                <a:ext cx="283287" cy="1281724"/>
              </a:xfrm>
              <a:prstGeom prst="rect">
                <a:avLst/>
              </a:prstGeom>
              <a:solidFill>
                <a:srgbClr val="A5A5A5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C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1A99A2E-A28B-4C97-84E6-05DF8FBDA143}"/>
                  </a:ext>
                </a:extLst>
              </p:cNvPr>
              <p:cNvSpPr/>
              <p:nvPr/>
            </p:nvSpPr>
            <p:spPr bwMode="auto">
              <a:xfrm>
                <a:off x="690002" y="7721975"/>
                <a:ext cx="1045092" cy="379249"/>
              </a:xfrm>
              <a:prstGeom prst="rect">
                <a:avLst/>
              </a:prstGeom>
              <a:pattFill prst="ltUpDiag">
                <a:fgClr>
                  <a:srgbClr val="A5A5A5"/>
                </a:fgClr>
                <a:bgClr>
                  <a:srgbClr val="E7E6E6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R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3FB90C2-C88C-4628-BD84-B51256B35F71}"/>
                  </a:ext>
                </a:extLst>
              </p:cNvPr>
              <p:cNvSpPr/>
              <p:nvPr/>
            </p:nvSpPr>
            <p:spPr bwMode="auto">
              <a:xfrm>
                <a:off x="690002" y="533107"/>
                <a:ext cx="1378775" cy="379251"/>
              </a:xfrm>
              <a:prstGeom prst="rect">
                <a:avLst/>
              </a:prstGeom>
              <a:solidFill>
                <a:srgbClr val="ED7D31"/>
              </a:solidFill>
              <a:ln w="19050" cap="flat" cmpd="sng" algn="ctr">
                <a:solidFill>
                  <a:srgbClr val="ED7D31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GOTM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5108C5CC-3F84-4643-852D-8EE73391B654}"/>
                  </a:ext>
                </a:extLst>
              </p:cNvPr>
              <p:cNvSpPr/>
              <p:nvPr/>
            </p:nvSpPr>
            <p:spPr bwMode="auto">
              <a:xfrm>
                <a:off x="690002" y="981086"/>
                <a:ext cx="1378773" cy="379249"/>
              </a:xfrm>
              <a:prstGeom prst="rect">
                <a:avLst/>
              </a:prstGeom>
              <a:solidFill>
                <a:srgbClr val="ED7D31"/>
              </a:solidFill>
              <a:ln w="19050" cap="flat" cmpd="sng" algn="ctr">
                <a:solidFill>
                  <a:srgbClr val="ED7D31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GLM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DEF2F7E-932A-4323-AA49-318ECA0BACD3}"/>
                  </a:ext>
                </a:extLst>
              </p:cNvPr>
              <p:cNvSpPr/>
              <p:nvPr/>
            </p:nvSpPr>
            <p:spPr bwMode="auto">
              <a:xfrm>
                <a:off x="690002" y="1429065"/>
                <a:ext cx="1378773" cy="379251"/>
              </a:xfrm>
              <a:prstGeom prst="rect">
                <a:avLst/>
              </a:prstGeom>
              <a:solidFill>
                <a:srgbClr val="ED7D31"/>
              </a:solidFill>
              <a:ln w="19050" cap="flat" cmpd="sng" algn="ctr">
                <a:solidFill>
                  <a:srgbClr val="ED7D31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BROM-</a:t>
                </a:r>
                <a:r>
                  <a:rPr kumimoji="0" lang="en-GB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tp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AA3382E-BDB1-4590-944B-B97F843DA654}"/>
                  </a:ext>
                </a:extLst>
              </p:cNvPr>
              <p:cNvSpPr/>
              <p:nvPr/>
            </p:nvSpPr>
            <p:spPr bwMode="auto">
              <a:xfrm>
                <a:off x="690001" y="7270738"/>
                <a:ext cx="1045094" cy="379249"/>
              </a:xfrm>
              <a:prstGeom prst="rect">
                <a:avLst/>
              </a:prstGeom>
              <a:pattFill prst="ltUpDiag">
                <a:fgClr>
                  <a:srgbClr val="A5A5A5"/>
                </a:fgClr>
                <a:bgClr>
                  <a:srgbClr val="E7E6E6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MATLAB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AACC24E-6AD8-407C-A197-E3BD12DA9233}"/>
                  </a:ext>
                </a:extLst>
              </p:cNvPr>
              <p:cNvSpPr/>
              <p:nvPr/>
            </p:nvSpPr>
            <p:spPr bwMode="auto">
              <a:xfrm>
                <a:off x="690002" y="3427844"/>
                <a:ext cx="1378775" cy="379249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GETM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A217C9A8-37DD-4214-AC7D-42DA505C012E}"/>
                  </a:ext>
                </a:extLst>
              </p:cNvPr>
              <p:cNvSpPr/>
              <p:nvPr/>
            </p:nvSpPr>
            <p:spPr bwMode="auto">
              <a:xfrm>
                <a:off x="690002" y="3885613"/>
                <a:ext cx="1378775" cy="379253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MOM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65A115E9-1EE4-48B8-8E37-140605F9F9B6}"/>
                  </a:ext>
                </a:extLst>
              </p:cNvPr>
              <p:cNvSpPr/>
              <p:nvPr/>
            </p:nvSpPr>
            <p:spPr bwMode="auto">
              <a:xfrm>
                <a:off x="690002" y="4801155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FVCOM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3A9D4D3-1CAD-4A10-B23F-83E972FBFFFA}"/>
                  </a:ext>
                </a:extLst>
              </p:cNvPr>
              <p:cNvSpPr/>
              <p:nvPr/>
            </p:nvSpPr>
            <p:spPr bwMode="auto">
              <a:xfrm>
                <a:off x="690002" y="2054530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NEMO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1413D23-DE03-4E04-9AA8-467869C860B8}"/>
                  </a:ext>
                </a:extLst>
              </p:cNvPr>
              <p:cNvSpPr/>
              <p:nvPr/>
            </p:nvSpPr>
            <p:spPr bwMode="auto">
              <a:xfrm>
                <a:off x="690002" y="2512303"/>
                <a:ext cx="1378775" cy="379251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ROMS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C2AFFD6E-84FD-4872-9228-365422F4D603}"/>
                  </a:ext>
                </a:extLst>
              </p:cNvPr>
              <p:cNvSpPr/>
              <p:nvPr/>
            </p:nvSpPr>
            <p:spPr bwMode="auto">
              <a:xfrm>
                <a:off x="690002" y="6174470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ESMF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90667E2-692B-4504-ABB7-C08FD10FBA9D}"/>
                  </a:ext>
                </a:extLst>
              </p:cNvPr>
              <p:cNvSpPr/>
              <p:nvPr/>
            </p:nvSpPr>
            <p:spPr bwMode="auto">
              <a:xfrm>
                <a:off x="690002" y="5716699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SCHISM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5E1C4AB9-FEC2-4F1B-AA49-C75288A85FDD}"/>
                  </a:ext>
                </a:extLst>
              </p:cNvPr>
              <p:cNvSpPr/>
              <p:nvPr/>
            </p:nvSpPr>
            <p:spPr bwMode="auto">
              <a:xfrm>
                <a:off x="690002" y="4343382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HYCOM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5E9C113-1EFB-4163-8491-CF435DBB46B9}"/>
                  </a:ext>
                </a:extLst>
              </p:cNvPr>
              <p:cNvSpPr/>
              <p:nvPr/>
            </p:nvSpPr>
            <p:spPr bwMode="auto">
              <a:xfrm>
                <a:off x="690002" y="5258926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FESOM-C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3BEE5C2A-9649-4128-874E-87A6EC8C51C2}"/>
                  </a:ext>
                </a:extLst>
              </p:cNvPr>
              <p:cNvSpPr/>
              <p:nvPr/>
            </p:nvSpPr>
            <p:spPr bwMode="auto">
              <a:xfrm>
                <a:off x="690003" y="2970072"/>
                <a:ext cx="1378775" cy="37925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5B9BD5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 pitchFamily="32" charset="-128"/>
                  </a:rPr>
                  <a:t>HAMSOM</a:t>
                </a:r>
              </a:p>
            </p:txBody>
          </p:sp>
        </p:grp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516DA54-0E2E-42ED-978B-A9EE13CF851C}"/>
                </a:ext>
              </a:extLst>
            </p:cNvPr>
            <p:cNvSpPr/>
            <p:nvPr/>
          </p:nvSpPr>
          <p:spPr>
            <a:xfrm>
              <a:off x="3799062" y="836712"/>
              <a:ext cx="772938" cy="537982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FABM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8E9CEE3-3E8E-44BE-B1A1-16041AF12EF2}"/>
                </a:ext>
              </a:extLst>
            </p:cNvPr>
            <p:cNvSpPr/>
            <p:nvPr/>
          </p:nvSpPr>
          <p:spPr>
            <a:xfrm>
              <a:off x="4679245" y="836713"/>
              <a:ext cx="2952727" cy="537982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biogeochemistry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9DB2A32-AA67-4AA7-AD9F-8377484D7B14}"/>
                </a:ext>
              </a:extLst>
            </p:cNvPr>
            <p:cNvSpPr/>
            <p:nvPr/>
          </p:nvSpPr>
          <p:spPr bwMode="auto">
            <a:xfrm>
              <a:off x="4799426" y="2552163"/>
              <a:ext cx="1710831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MEDUSA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78B46AE-6A48-4196-A97A-023292269F41}"/>
                </a:ext>
              </a:extLst>
            </p:cNvPr>
            <p:cNvSpPr/>
            <p:nvPr/>
          </p:nvSpPr>
          <p:spPr bwMode="auto">
            <a:xfrm>
              <a:off x="4799429" y="2832093"/>
              <a:ext cx="1710832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BSEM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7D9A36C-476E-4B42-BCFB-E9AADE95C540}"/>
                </a:ext>
              </a:extLst>
            </p:cNvPr>
            <p:cNvSpPr/>
            <p:nvPr/>
          </p:nvSpPr>
          <p:spPr bwMode="auto">
            <a:xfrm>
              <a:off x="4799430" y="1712369"/>
              <a:ext cx="1710829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ECOSMO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FE7323A-3E73-4FD4-8BEC-1DE41D8CFCEE}"/>
                </a:ext>
              </a:extLst>
            </p:cNvPr>
            <p:cNvSpPr/>
            <p:nvPr/>
          </p:nvSpPr>
          <p:spPr bwMode="auto">
            <a:xfrm>
              <a:off x="4799431" y="2272232"/>
              <a:ext cx="1710829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ERGOM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87DF3C7-C8A9-4EA8-A6C7-647DFE1292AE}"/>
                </a:ext>
              </a:extLst>
            </p:cNvPr>
            <p:cNvSpPr/>
            <p:nvPr/>
          </p:nvSpPr>
          <p:spPr bwMode="auto">
            <a:xfrm>
              <a:off x="4799431" y="3671884"/>
              <a:ext cx="1710831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AED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64FEB54-22B1-4B48-83E7-95C249562863}"/>
                </a:ext>
              </a:extLst>
            </p:cNvPr>
            <p:cNvSpPr/>
            <p:nvPr/>
          </p:nvSpPr>
          <p:spPr bwMode="auto">
            <a:xfrm>
              <a:off x="4799423" y="4231745"/>
              <a:ext cx="1710833" cy="222979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PCLake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32" charset="-128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42A5ABF-F58F-4504-8D42-60727502EB02}"/>
                </a:ext>
              </a:extLst>
            </p:cNvPr>
            <p:cNvSpPr/>
            <p:nvPr/>
          </p:nvSpPr>
          <p:spPr bwMode="auto">
            <a:xfrm>
              <a:off x="4799429" y="3112023"/>
              <a:ext cx="1710832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MAECS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FA0DAB5-601B-4226-A5CB-43EFA73C2074}"/>
                </a:ext>
              </a:extLst>
            </p:cNvPr>
            <p:cNvSpPr/>
            <p:nvPr/>
          </p:nvSpPr>
          <p:spPr bwMode="auto">
            <a:xfrm>
              <a:off x="4799429" y="3951814"/>
              <a:ext cx="1710830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BROM-bio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69DEBED-102E-4498-806C-8FD0F9737BBB}"/>
                </a:ext>
              </a:extLst>
            </p:cNvPr>
            <p:cNvSpPr/>
            <p:nvPr/>
          </p:nvSpPr>
          <p:spPr bwMode="auto">
            <a:xfrm>
              <a:off x="4799429" y="5341003"/>
              <a:ext cx="1710832" cy="222977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DEB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7ECC94A-69E6-4B71-B03C-3C39495E3A12}"/>
                </a:ext>
              </a:extLst>
            </p:cNvPr>
            <p:cNvSpPr/>
            <p:nvPr/>
          </p:nvSpPr>
          <p:spPr bwMode="auto">
            <a:xfrm>
              <a:off x="4799422" y="5900866"/>
              <a:ext cx="1710833" cy="222977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seagrass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AD49F1F-8D1D-4854-8B2F-6B38F7BA1D94}"/>
                </a:ext>
              </a:extLst>
            </p:cNvPr>
            <p:cNvSpPr/>
            <p:nvPr/>
          </p:nvSpPr>
          <p:spPr bwMode="auto">
            <a:xfrm>
              <a:off x="4799426" y="5620933"/>
              <a:ext cx="1710833" cy="222977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mizer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 (fish)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48C735D-E555-4322-9595-A9AA9EE77C03}"/>
                </a:ext>
              </a:extLst>
            </p:cNvPr>
            <p:cNvSpPr/>
            <p:nvPr/>
          </p:nvSpPr>
          <p:spPr bwMode="auto">
            <a:xfrm>
              <a:off x="4799418" y="4511677"/>
              <a:ext cx="1710828" cy="212511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spectral irradiance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ECD9116-E059-417D-A2DC-9B154148545F}"/>
                </a:ext>
              </a:extLst>
            </p:cNvPr>
            <p:cNvSpPr/>
            <p:nvPr/>
          </p:nvSpPr>
          <p:spPr bwMode="auto">
            <a:xfrm>
              <a:off x="4799415" y="3391954"/>
              <a:ext cx="1710834" cy="222977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SELMA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C1A873C-9267-4330-AD86-6A8B8BED97EF}"/>
                </a:ext>
              </a:extLst>
            </p:cNvPr>
            <p:cNvSpPr/>
            <p:nvPr/>
          </p:nvSpPr>
          <p:spPr bwMode="auto">
            <a:xfrm>
              <a:off x="4799415" y="1152504"/>
              <a:ext cx="1710831" cy="222979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ERSEM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7B6C7CEC-341D-4C2C-8A68-14A68B0E038F}"/>
                </a:ext>
              </a:extLst>
            </p:cNvPr>
            <p:cNvSpPr/>
            <p:nvPr/>
          </p:nvSpPr>
          <p:spPr bwMode="auto">
            <a:xfrm>
              <a:off x="4799416" y="4781142"/>
              <a:ext cx="1710837" cy="222977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suspended sediment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6ACA105-D4D4-4DFB-BA3B-97250BE2B201}"/>
                </a:ext>
              </a:extLst>
            </p:cNvPr>
            <p:cNvSpPr/>
            <p:nvPr/>
          </p:nvSpPr>
          <p:spPr bwMode="auto">
            <a:xfrm>
              <a:off x="4799415" y="5061072"/>
              <a:ext cx="1710837" cy="222977"/>
            </a:xfrm>
            <a:prstGeom prst="rect">
              <a:avLst/>
            </a:prstGeom>
            <a:solidFill>
              <a:schemeClr val="accent4"/>
            </a:solidFill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ShellSIM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32" charset="-128"/>
              </a:endParaRP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3B708B2-C846-441B-9704-EAABA74F4C6A}"/>
                </a:ext>
              </a:extLst>
            </p:cNvPr>
            <p:cNvCxnSpPr>
              <a:cxnSpLocks/>
            </p:cNvCxnSpPr>
            <p:nvPr/>
          </p:nvCxnSpPr>
          <p:spPr>
            <a:xfrm>
              <a:off x="2145122" y="2455848"/>
              <a:ext cx="0" cy="2717964"/>
            </a:xfrm>
            <a:prstGeom prst="line">
              <a:avLst/>
            </a:prstGeom>
            <a:noFill/>
            <a:ln w="1905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EE9E469-D0E5-4219-93B7-43FD6C4B6779}"/>
                </a:ext>
              </a:extLst>
            </p:cNvPr>
            <p:cNvSpPr txBox="1"/>
            <p:nvPr/>
          </p:nvSpPr>
          <p:spPr>
            <a:xfrm>
              <a:off x="1712851" y="3636108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</a:rPr>
                <a:t>3D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7E86776-0969-4C42-A8B1-957C594633C8}"/>
                </a:ext>
              </a:extLst>
            </p:cNvPr>
            <p:cNvCxnSpPr>
              <a:cxnSpLocks/>
            </p:cNvCxnSpPr>
            <p:nvPr/>
          </p:nvCxnSpPr>
          <p:spPr>
            <a:xfrm>
              <a:off x="2145122" y="1533833"/>
              <a:ext cx="0" cy="772964"/>
            </a:xfrm>
            <a:prstGeom prst="line">
              <a:avLst/>
            </a:prstGeom>
            <a:noFill/>
            <a:ln w="1905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D9CC621-563A-4A47-AE4B-F82E9DE2CB25}"/>
                </a:ext>
              </a:extLst>
            </p:cNvPr>
            <p:cNvSpPr txBox="1"/>
            <p:nvPr/>
          </p:nvSpPr>
          <p:spPr>
            <a:xfrm>
              <a:off x="1712851" y="1746957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</a:rPr>
                <a:t>1D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306B57A-D635-4E5E-8B0C-DEB579314C1C}"/>
                </a:ext>
              </a:extLst>
            </p:cNvPr>
            <p:cNvSpPr txBox="1"/>
            <p:nvPr/>
          </p:nvSpPr>
          <p:spPr>
            <a:xfrm>
              <a:off x="1712851" y="1093121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</a:rPr>
                <a:t>0D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ABB0E2A-FC68-4005-8E47-0B26ACBCAA7F}"/>
                </a:ext>
              </a:extLst>
            </p:cNvPr>
            <p:cNvCxnSpPr>
              <a:cxnSpLocks/>
            </p:cNvCxnSpPr>
            <p:nvPr/>
          </p:nvCxnSpPr>
          <p:spPr>
            <a:xfrm>
              <a:off x="2145122" y="5340422"/>
              <a:ext cx="0" cy="779547"/>
            </a:xfrm>
            <a:prstGeom prst="line">
              <a:avLst/>
            </a:prstGeom>
            <a:noFill/>
            <a:ln w="190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EE4FA62-5450-4946-9A98-050BE8742393}"/>
                </a:ext>
              </a:extLst>
            </p:cNvPr>
            <p:cNvSpPr txBox="1"/>
            <p:nvPr/>
          </p:nvSpPr>
          <p:spPr>
            <a:xfrm>
              <a:off x="1524119" y="5551197"/>
              <a:ext cx="658917" cy="309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</a:rPr>
                <a:t>scripts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C30852F-B6FE-4818-8BE3-6661564F716C}"/>
                </a:ext>
              </a:extLst>
            </p:cNvPr>
            <p:cNvSpPr/>
            <p:nvPr/>
          </p:nvSpPr>
          <p:spPr bwMode="auto">
            <a:xfrm>
              <a:off x="4799426" y="1432437"/>
              <a:ext cx="1710831" cy="222979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BFM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5139A1C-C9BC-4227-B55C-BED4A1E28C47}"/>
                </a:ext>
              </a:extLst>
            </p:cNvPr>
            <p:cNvSpPr/>
            <p:nvPr/>
          </p:nvSpPr>
          <p:spPr bwMode="auto">
            <a:xfrm>
              <a:off x="4799426" y="1992300"/>
              <a:ext cx="1710831" cy="222979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itchFamily="32" charset="-128"/>
                </a:rPr>
                <a:t>PISCES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5B5978B-6064-4E5E-8DBB-564E1EC009A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1152504"/>
              <a:ext cx="0" cy="3302220"/>
            </a:xfrm>
            <a:prstGeom prst="line">
              <a:avLst/>
            </a:prstGeom>
            <a:noFill/>
            <a:ln w="19050" cap="flat" cmpd="sng" algn="ctr">
              <a:solidFill>
                <a:schemeClr val="accent5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D1CCB08-112D-4AEB-84D2-D5F589711FE6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4511677"/>
              <a:ext cx="0" cy="1622636"/>
            </a:xfrm>
            <a:prstGeom prst="line">
              <a:avLst/>
            </a:prstGeom>
            <a:noFill/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F050088-0BB9-4DE8-93C8-FFE9D3A29EC1}"/>
                </a:ext>
              </a:extLst>
            </p:cNvPr>
            <p:cNvSpPr txBox="1"/>
            <p:nvPr/>
          </p:nvSpPr>
          <p:spPr>
            <a:xfrm>
              <a:off x="6588223" y="2542004"/>
              <a:ext cx="960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</a:rPr>
                <a:t>ecosystem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</a:rPr>
                <a:t>models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8EAAE16-F8F7-47E0-8CBA-87D5735EF110}"/>
                </a:ext>
              </a:extLst>
            </p:cNvPr>
            <p:cNvSpPr txBox="1"/>
            <p:nvPr/>
          </p:nvSpPr>
          <p:spPr>
            <a:xfrm>
              <a:off x="6588223" y="5061385"/>
              <a:ext cx="742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</a:rPr>
                <a:t>process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</a:rPr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093360"/>
      </p:ext>
    </p:extLst>
  </p:cSld>
  <p:clrMapOvr>
    <a:masterClrMapping/>
  </p:clrMapOvr>
</p:sld>
</file>

<file path=ppt/theme/theme1.xml><?xml version="1.0" encoding="utf-8"?>
<a:theme xmlns:a="http://schemas.openxmlformats.org/drawingml/2006/main" name="PML powerpoint Presentation">
  <a:themeElements>
    <a:clrScheme name="Blank Presentation 1">
      <a:dk1>
        <a:srgbClr val="000000"/>
      </a:dk1>
      <a:lt1>
        <a:srgbClr val="FFFFFF"/>
      </a:lt1>
      <a:dk2>
        <a:srgbClr val="007E8E"/>
      </a:dk2>
      <a:lt2>
        <a:srgbClr val="808080"/>
      </a:lt2>
      <a:accent1>
        <a:srgbClr val="DDDDDD"/>
      </a:accent1>
      <a:accent2>
        <a:srgbClr val="596F96"/>
      </a:accent2>
      <a:accent3>
        <a:srgbClr val="FFFFFF"/>
      </a:accent3>
      <a:accent4>
        <a:srgbClr val="000000"/>
      </a:accent4>
      <a:accent5>
        <a:srgbClr val="EBEBEB"/>
      </a:accent5>
      <a:accent6>
        <a:srgbClr val="506487"/>
      </a:accent6>
      <a:hlink>
        <a:srgbClr val="009999"/>
      </a:hlink>
      <a:folHlink>
        <a:srgbClr val="68773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7E8E"/>
        </a:dk2>
        <a:lt2>
          <a:srgbClr val="808080"/>
        </a:lt2>
        <a:accent1>
          <a:srgbClr val="DDDDDD"/>
        </a:accent1>
        <a:accent2>
          <a:srgbClr val="596F96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06487"/>
        </a:accent6>
        <a:hlink>
          <a:srgbClr val="009999"/>
        </a:hlink>
        <a:folHlink>
          <a:srgbClr val="6877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B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ggeman_short.pptx" id="{CBEBE702-275A-4C5B-A350-0A846FE3E3D0}" vid="{680BCA25-51D3-4703-9B01-641B805B5339}"/>
    </a:ext>
  </a:extLst>
</a:theme>
</file>

<file path=ppt/theme/theme3.xml><?xml version="1.0" encoding="utf-8"?>
<a:theme xmlns:a="http://schemas.openxmlformats.org/drawingml/2006/main" name="1_PML powerpoint Presentation">
  <a:themeElements>
    <a:clrScheme name="Blank Presentation 1">
      <a:dk1>
        <a:srgbClr val="000000"/>
      </a:dk1>
      <a:lt1>
        <a:srgbClr val="FFFFFF"/>
      </a:lt1>
      <a:dk2>
        <a:srgbClr val="007E8E"/>
      </a:dk2>
      <a:lt2>
        <a:srgbClr val="808080"/>
      </a:lt2>
      <a:accent1>
        <a:srgbClr val="DDDDDD"/>
      </a:accent1>
      <a:accent2>
        <a:srgbClr val="596F96"/>
      </a:accent2>
      <a:accent3>
        <a:srgbClr val="FFFFFF"/>
      </a:accent3>
      <a:accent4>
        <a:srgbClr val="000000"/>
      </a:accent4>
      <a:accent5>
        <a:srgbClr val="EBEBEB"/>
      </a:accent5>
      <a:accent6>
        <a:srgbClr val="506487"/>
      </a:accent6>
      <a:hlink>
        <a:srgbClr val="009999"/>
      </a:hlink>
      <a:folHlink>
        <a:srgbClr val="68773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7E8E"/>
        </a:dk2>
        <a:lt2>
          <a:srgbClr val="808080"/>
        </a:lt2>
        <a:accent1>
          <a:srgbClr val="DDDDDD"/>
        </a:accent1>
        <a:accent2>
          <a:srgbClr val="596F96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06487"/>
        </a:accent6>
        <a:hlink>
          <a:srgbClr val="009999"/>
        </a:hlink>
        <a:folHlink>
          <a:srgbClr val="6877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ruggeman_short.pptx" id="{CBEBE702-275A-4C5B-A350-0A846FE3E3D0}" vid="{5D0ED995-CBA5-4676-B04E-5BE2411E179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post-1280-2013220135316</Template>
  <TotalTime>6460</TotalTime>
  <Words>3229</Words>
  <Application>Microsoft Office PowerPoint</Application>
  <PresentationFormat>On-screen Show (4:3)</PresentationFormat>
  <Paragraphs>880</Paragraphs>
  <Slides>44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Abadi</vt:lpstr>
      <vt:lpstr>Arial</vt:lpstr>
      <vt:lpstr>Calibri</vt:lpstr>
      <vt:lpstr>Cambria Math</vt:lpstr>
      <vt:lpstr>Courier New</vt:lpstr>
      <vt:lpstr>PML powerpoint Presentation</vt:lpstr>
      <vt:lpstr>BB</vt:lpstr>
      <vt:lpstr>1_PML powerpoint Presentation</vt:lpstr>
      <vt:lpstr>The Framework for Aquatic Biogeochemical Models</vt:lpstr>
      <vt:lpstr>Aquatic modelling needs flexibility: challenges</vt:lpstr>
      <vt:lpstr>Aquatic modelling needs flexibility: domains</vt:lpstr>
      <vt:lpstr>Aquatic modelling needs flexibility: analysis needs</vt:lpstr>
      <vt:lpstr>No one size fits all – abandon tight coupling</vt:lpstr>
      <vt:lpstr>FABM: “separation of concerns”</vt:lpstr>
      <vt:lpstr>About FABM</vt:lpstr>
      <vt:lpstr>Development, licensing, copyright</vt:lpstr>
      <vt:lpstr>FABM today: distributed development</vt:lpstr>
      <vt:lpstr>FABM today: distributed development</vt:lpstr>
      <vt:lpstr>Distributed development: where is the code?</vt:lpstr>
      <vt:lpstr>What does FABM actually do? 1. Define communication between physics and BGC</vt:lpstr>
      <vt:lpstr>What does FABM actually do? 2. Call ordering based on dependencies</vt:lpstr>
      <vt:lpstr>What does FABM actually do? 3. Pack/unpack data</vt:lpstr>
      <vt:lpstr>Design: conceptual domain</vt:lpstr>
      <vt:lpstr>Design: conceptual domain</vt:lpstr>
      <vt:lpstr>ERSEM: an example of modular modelling</vt:lpstr>
      <vt:lpstr>ERSEM: an example of modular modelling</vt:lpstr>
      <vt:lpstr>ERSEM: an example of modular modelling</vt:lpstr>
      <vt:lpstr>Coupling: combining stand-alone modules</vt:lpstr>
      <vt:lpstr>Modular ERSEM – benefits</vt:lpstr>
      <vt:lpstr>Modular ERSEM – what have we gained?</vt:lpstr>
      <vt:lpstr>A wealth of component models</vt:lpstr>
      <vt:lpstr>FABM: a biogeochemical modeller’s perspective</vt:lpstr>
      <vt:lpstr>FABM: a user’s perspective</vt:lpstr>
      <vt:lpstr>FABM: a user’s perspective</vt:lpstr>
      <vt:lpstr>FABM: a physical modeller’s perspective</vt:lpstr>
      <vt:lpstr>Performance example (FVCOM)</vt:lpstr>
      <vt:lpstr>PowerPoint Presentation</vt:lpstr>
      <vt:lpstr>Component models - ERSEM</vt:lpstr>
      <vt:lpstr>Component models - ERSEM</vt:lpstr>
      <vt:lpstr>Component models - fish</vt:lpstr>
      <vt:lpstr>Component models - fish</vt:lpstr>
      <vt:lpstr>Component models - ShellSIM</vt:lpstr>
      <vt:lpstr>Application – mussel farms</vt:lpstr>
      <vt:lpstr>Application – mussel farms</vt:lpstr>
      <vt:lpstr>Component models - seagrass</vt:lpstr>
      <vt:lpstr>Application – seaweed/seagrass distribution changes</vt:lpstr>
      <vt:lpstr>Application – seaweed/seagrass distribution changes</vt:lpstr>
      <vt:lpstr>Component models – spectrally resolved irradiance</vt:lpstr>
      <vt:lpstr>Component models – spectrally resolved irradiance</vt:lpstr>
      <vt:lpstr>Application – sea lice treatment in fish farms</vt:lpstr>
      <vt:lpstr>Application – sea lice treatment in fish farms</vt:lpstr>
      <vt:lpstr>Application – sea lice treatment in fish farms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JMMP and NEMO-FABM</dc:title>
  <dc:creator>Jorn Bruggeman</dc:creator>
  <cp:lastModifiedBy>Jorn Bruggeman</cp:lastModifiedBy>
  <cp:revision>101</cp:revision>
  <dcterms:created xsi:type="dcterms:W3CDTF">2018-06-15T16:29:37Z</dcterms:created>
  <dcterms:modified xsi:type="dcterms:W3CDTF">2022-02-10T11:51:29Z</dcterms:modified>
</cp:coreProperties>
</file>